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1" r:id="rId6"/>
    <p:sldId id="269" r:id="rId7"/>
    <p:sldId id="270" r:id="rId8"/>
    <p:sldId id="257" r:id="rId9"/>
    <p:sldId id="258" r:id="rId10"/>
    <p:sldId id="267" r:id="rId11"/>
    <p:sldId id="259" r:id="rId12"/>
    <p:sldId id="264" r:id="rId13"/>
    <p:sldId id="265" r:id="rId14"/>
    <p:sldId id="266" r:id="rId15"/>
    <p:sldId id="271" r:id="rId16"/>
    <p:sldId id="268"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EA994-00C2-B346-1742-55D7CFC9F805}" name="Elizabeth Brown" initials="EB" userId="S::ebrown7@thechicagoschool.edu::2da23954-74af-4d73-8899-08bca1f2f4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B2"/>
    <a:srgbClr val="FCDA5F"/>
    <a:srgbClr val="E5E5E7"/>
    <a:srgbClr val="C2C3C5"/>
    <a:srgbClr val="FCF5BF"/>
    <a:srgbClr val="F49946"/>
    <a:srgbClr val="D56B3B"/>
    <a:srgbClr val="0071B5"/>
    <a:srgbClr val="253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4FD2B-6280-4509-8559-C5A4A2B9AA01}" v="84" dt="2023-07-20T16:35:37.682"/>
    <p1510:client id="{FAF0E4DA-7E9D-5438-F2BF-3918F13BE43A}" v="65" dt="2023-07-20T19:35:13.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09" d="100"/>
          <a:sy n="109" d="100"/>
        </p:scale>
        <p:origin x="122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5BDF1FF-F560-324A-A6DF-4790E687E68E}"/>
              </a:ext>
            </a:extLst>
          </p:cNvPr>
          <p:cNvPicPr>
            <a:picLocks noChangeAspect="1"/>
          </p:cNvPicPr>
          <p:nvPr userDrawn="1"/>
        </p:nvPicPr>
        <p:blipFill>
          <a:blip r:embed="rId2"/>
          <a:stretch>
            <a:fillRect/>
          </a:stretch>
        </p:blipFill>
        <p:spPr>
          <a:xfrm>
            <a:off x="0" y="-49728"/>
            <a:ext cx="12192000" cy="6957455"/>
          </a:xfrm>
          <a:prstGeom prst="rect">
            <a:avLst/>
          </a:prstGeom>
        </p:spPr>
      </p:pic>
      <p:sp>
        <p:nvSpPr>
          <p:cNvPr id="2" name="Title 1">
            <a:extLst>
              <a:ext uri="{FF2B5EF4-FFF2-40B4-BE49-F238E27FC236}">
                <a16:creationId xmlns:a16="http://schemas.microsoft.com/office/drawing/2014/main" id="{47B1DA77-D85C-B815-134C-BCFAC024BBBD}"/>
              </a:ext>
            </a:extLst>
          </p:cNvPr>
          <p:cNvSpPr>
            <a:spLocks noGrp="1"/>
          </p:cNvSpPr>
          <p:nvPr>
            <p:ph type="ctrTitle" hasCustomPrompt="1"/>
          </p:nvPr>
        </p:nvSpPr>
        <p:spPr>
          <a:xfrm>
            <a:off x="1524000" y="1122363"/>
            <a:ext cx="9144000" cy="1153698"/>
          </a:xfrm>
        </p:spPr>
        <p:txBody>
          <a:bodyPr anchor="b">
            <a:noAutofit/>
          </a:bodyPr>
          <a:lstStyle>
            <a:lvl1pPr algn="l">
              <a:defRPr sz="4800"/>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BE5FB4E2-CE55-6B17-124B-9AAE91416F1C}"/>
              </a:ext>
            </a:extLst>
          </p:cNvPr>
          <p:cNvSpPr>
            <a:spLocks noGrp="1"/>
          </p:cNvSpPr>
          <p:nvPr>
            <p:ph type="subTitle" idx="1"/>
          </p:nvPr>
        </p:nvSpPr>
        <p:spPr>
          <a:xfrm>
            <a:off x="1524000" y="260111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9FAD545B-0538-36D9-3487-9F868AAE33E0}"/>
              </a:ext>
            </a:extLst>
          </p:cNvPr>
          <p:cNvPicPr>
            <a:picLocks noChangeAspect="1"/>
          </p:cNvPicPr>
          <p:nvPr userDrawn="1"/>
        </p:nvPicPr>
        <p:blipFill>
          <a:blip r:embed="rId3"/>
          <a:stretch>
            <a:fillRect/>
          </a:stretch>
        </p:blipFill>
        <p:spPr>
          <a:xfrm>
            <a:off x="128380" y="5858786"/>
            <a:ext cx="3231046" cy="891056"/>
          </a:xfrm>
          <a:prstGeom prst="rect">
            <a:avLst/>
          </a:prstGeom>
        </p:spPr>
      </p:pic>
    </p:spTree>
    <p:extLst>
      <p:ext uri="{BB962C8B-B14F-4D97-AF65-F5344CB8AC3E}">
        <p14:creationId xmlns:p14="http://schemas.microsoft.com/office/powerpoint/2010/main" val="166080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5B63F6-CD44-691B-3C3A-46A8BD5411B1}"/>
              </a:ext>
            </a:extLst>
          </p:cNvPr>
          <p:cNvPicPr>
            <a:picLocks noChangeAspect="1"/>
          </p:cNvPicPr>
          <p:nvPr userDrawn="1"/>
        </p:nvPicPr>
        <p:blipFill>
          <a:blip r:embed="rId2"/>
          <a:stretch>
            <a:fillRect/>
          </a:stretch>
        </p:blipFill>
        <p:spPr>
          <a:xfrm>
            <a:off x="0" y="0"/>
            <a:ext cx="12192000" cy="6957456"/>
          </a:xfrm>
          <a:prstGeom prst="rect">
            <a:avLst/>
          </a:prstGeom>
        </p:spPr>
      </p:pic>
      <p:pic>
        <p:nvPicPr>
          <p:cNvPr id="8" name="Picture 7">
            <a:extLst>
              <a:ext uri="{FF2B5EF4-FFF2-40B4-BE49-F238E27FC236}">
                <a16:creationId xmlns:a16="http://schemas.microsoft.com/office/drawing/2014/main" id="{87B0620B-208D-4EF8-6C8C-06E829D47A33}"/>
              </a:ext>
            </a:extLst>
          </p:cNvPr>
          <p:cNvPicPr>
            <a:picLocks noChangeAspect="1"/>
          </p:cNvPicPr>
          <p:nvPr userDrawn="1"/>
        </p:nvPicPr>
        <p:blipFill>
          <a:blip r:embed="rId3"/>
          <a:stretch>
            <a:fillRect/>
          </a:stretch>
        </p:blipFill>
        <p:spPr>
          <a:xfrm>
            <a:off x="128380" y="6124664"/>
            <a:ext cx="2266950" cy="625178"/>
          </a:xfrm>
          <a:prstGeom prst="rect">
            <a:avLst/>
          </a:prstGeom>
        </p:spPr>
      </p:pic>
      <p:sp>
        <p:nvSpPr>
          <p:cNvPr id="2" name="Title 1">
            <a:extLst>
              <a:ext uri="{FF2B5EF4-FFF2-40B4-BE49-F238E27FC236}">
                <a16:creationId xmlns:a16="http://schemas.microsoft.com/office/drawing/2014/main" id="{74DC4243-1E7A-57C6-8E0B-182129C1A092}"/>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BB2A109B-8771-F7F7-639C-DD1BACF1DB24}"/>
              </a:ext>
            </a:extLst>
          </p:cNvPr>
          <p:cNvSpPr>
            <a:spLocks noGrp="1"/>
          </p:cNvSpPr>
          <p:nvPr>
            <p:ph idx="1"/>
          </p:nvPr>
        </p:nvSpPr>
        <p:spPr>
          <a:xfrm>
            <a:off x="838200" y="1825625"/>
            <a:ext cx="10515600" cy="3422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24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DF3591-1431-DF9E-03E0-D5B9A751BE76}"/>
              </a:ext>
            </a:extLst>
          </p:cNvPr>
          <p:cNvPicPr>
            <a:picLocks noChangeAspect="1"/>
          </p:cNvPicPr>
          <p:nvPr userDrawn="1"/>
        </p:nvPicPr>
        <p:blipFill>
          <a:blip r:embed="rId2"/>
          <a:stretch>
            <a:fillRect/>
          </a:stretch>
        </p:blipFill>
        <p:spPr>
          <a:xfrm>
            <a:off x="0" y="0"/>
            <a:ext cx="12192000" cy="6957456"/>
          </a:xfrm>
          <a:prstGeom prst="rect">
            <a:avLst/>
          </a:prstGeom>
        </p:spPr>
      </p:pic>
      <p:pic>
        <p:nvPicPr>
          <p:cNvPr id="9" name="Picture 8">
            <a:extLst>
              <a:ext uri="{FF2B5EF4-FFF2-40B4-BE49-F238E27FC236}">
                <a16:creationId xmlns:a16="http://schemas.microsoft.com/office/drawing/2014/main" id="{BB48142F-FA33-56AE-7682-31B7F8E39F16}"/>
              </a:ext>
            </a:extLst>
          </p:cNvPr>
          <p:cNvPicPr>
            <a:picLocks noChangeAspect="1"/>
          </p:cNvPicPr>
          <p:nvPr userDrawn="1"/>
        </p:nvPicPr>
        <p:blipFill>
          <a:blip r:embed="rId3"/>
          <a:stretch>
            <a:fillRect/>
          </a:stretch>
        </p:blipFill>
        <p:spPr>
          <a:xfrm>
            <a:off x="128380" y="6124664"/>
            <a:ext cx="2266950" cy="625178"/>
          </a:xfrm>
          <a:prstGeom prst="rect">
            <a:avLst/>
          </a:prstGeom>
        </p:spPr>
      </p:pic>
      <p:sp>
        <p:nvSpPr>
          <p:cNvPr id="2" name="Title 1">
            <a:extLst>
              <a:ext uri="{FF2B5EF4-FFF2-40B4-BE49-F238E27FC236}">
                <a16:creationId xmlns:a16="http://schemas.microsoft.com/office/drawing/2014/main" id="{E0126405-6015-08AD-4751-D4AE9F3E78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E0C767-C47D-19E9-85D5-38DCAE8CA6C2}"/>
              </a:ext>
            </a:extLst>
          </p:cNvPr>
          <p:cNvSpPr>
            <a:spLocks noGrp="1"/>
          </p:cNvSpPr>
          <p:nvPr>
            <p:ph sz="half" idx="1"/>
          </p:nvPr>
        </p:nvSpPr>
        <p:spPr>
          <a:xfrm>
            <a:off x="838200" y="1825625"/>
            <a:ext cx="5181600" cy="336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D3F395-225D-5A62-D86C-4244394F6400}"/>
              </a:ext>
            </a:extLst>
          </p:cNvPr>
          <p:cNvSpPr>
            <a:spLocks noGrp="1"/>
          </p:cNvSpPr>
          <p:nvPr>
            <p:ph sz="half" idx="2"/>
          </p:nvPr>
        </p:nvSpPr>
        <p:spPr>
          <a:xfrm>
            <a:off x="6172200" y="1825625"/>
            <a:ext cx="5181600" cy="336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362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AC5867-188E-37F6-70C0-7CCFBBA88D75}"/>
              </a:ext>
            </a:extLst>
          </p:cNvPr>
          <p:cNvPicPr>
            <a:picLocks noChangeAspect="1"/>
          </p:cNvPicPr>
          <p:nvPr userDrawn="1"/>
        </p:nvPicPr>
        <p:blipFill>
          <a:blip r:embed="rId2"/>
          <a:stretch>
            <a:fillRect/>
          </a:stretch>
        </p:blipFill>
        <p:spPr>
          <a:xfrm>
            <a:off x="0" y="0"/>
            <a:ext cx="12192000" cy="6957456"/>
          </a:xfrm>
          <a:prstGeom prst="rect">
            <a:avLst/>
          </a:prstGeom>
        </p:spPr>
      </p:pic>
      <p:pic>
        <p:nvPicPr>
          <p:cNvPr id="11" name="Picture 10">
            <a:extLst>
              <a:ext uri="{FF2B5EF4-FFF2-40B4-BE49-F238E27FC236}">
                <a16:creationId xmlns:a16="http://schemas.microsoft.com/office/drawing/2014/main" id="{BADC651B-7D12-5A63-420F-D7255B194F40}"/>
              </a:ext>
            </a:extLst>
          </p:cNvPr>
          <p:cNvPicPr>
            <a:picLocks noChangeAspect="1"/>
          </p:cNvPicPr>
          <p:nvPr userDrawn="1"/>
        </p:nvPicPr>
        <p:blipFill>
          <a:blip r:embed="rId3"/>
          <a:stretch>
            <a:fillRect/>
          </a:stretch>
        </p:blipFill>
        <p:spPr>
          <a:xfrm>
            <a:off x="128380" y="6124664"/>
            <a:ext cx="2266950" cy="625178"/>
          </a:xfrm>
          <a:prstGeom prst="rect">
            <a:avLst/>
          </a:prstGeom>
        </p:spPr>
      </p:pic>
      <p:sp>
        <p:nvSpPr>
          <p:cNvPr id="2" name="Title 1">
            <a:extLst>
              <a:ext uri="{FF2B5EF4-FFF2-40B4-BE49-F238E27FC236}">
                <a16:creationId xmlns:a16="http://schemas.microsoft.com/office/drawing/2014/main" id="{3301721B-2EDA-0F85-F2C9-C7A19BACADC9}"/>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153C7A9C-D2A4-EFC2-58AD-675F162D8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2F0D1-324C-7BFD-33D6-2CA1E982730C}"/>
              </a:ext>
            </a:extLst>
          </p:cNvPr>
          <p:cNvSpPr>
            <a:spLocks noGrp="1"/>
          </p:cNvSpPr>
          <p:nvPr>
            <p:ph sz="half" idx="2"/>
          </p:nvPr>
        </p:nvSpPr>
        <p:spPr>
          <a:xfrm>
            <a:off x="839788" y="2505075"/>
            <a:ext cx="5157787" cy="2583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74D060-22E0-DA67-61BF-FFB700E4E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9D99C0-2721-24F4-79FB-93E4A678B3D2}"/>
              </a:ext>
            </a:extLst>
          </p:cNvPr>
          <p:cNvSpPr>
            <a:spLocks noGrp="1"/>
          </p:cNvSpPr>
          <p:nvPr>
            <p:ph sz="quarter" idx="4"/>
          </p:nvPr>
        </p:nvSpPr>
        <p:spPr>
          <a:xfrm>
            <a:off x="6172200" y="2505075"/>
            <a:ext cx="5183188"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49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F3D84A-25E9-E8EB-3D04-301C14C5699F}"/>
              </a:ext>
            </a:extLst>
          </p:cNvPr>
          <p:cNvPicPr>
            <a:picLocks noChangeAspect="1"/>
          </p:cNvPicPr>
          <p:nvPr userDrawn="1"/>
        </p:nvPicPr>
        <p:blipFill>
          <a:blip r:embed="rId2"/>
          <a:stretch>
            <a:fillRect/>
          </a:stretch>
        </p:blipFill>
        <p:spPr>
          <a:xfrm>
            <a:off x="0" y="0"/>
            <a:ext cx="12192000" cy="6977270"/>
          </a:xfrm>
          <a:prstGeom prst="rect">
            <a:avLst/>
          </a:prstGeom>
        </p:spPr>
      </p:pic>
      <p:sp>
        <p:nvSpPr>
          <p:cNvPr id="2" name="Title 1">
            <a:extLst>
              <a:ext uri="{FF2B5EF4-FFF2-40B4-BE49-F238E27FC236}">
                <a16:creationId xmlns:a16="http://schemas.microsoft.com/office/drawing/2014/main" id="{74DC4243-1E7A-57C6-8E0B-182129C1A092}"/>
              </a:ext>
            </a:extLst>
          </p:cNvPr>
          <p:cNvSpPr>
            <a:spLocks noGrp="1"/>
          </p:cNvSpPr>
          <p:nvPr>
            <p:ph type="title"/>
          </p:nvPr>
        </p:nvSpPr>
        <p:spPr>
          <a:xfrm>
            <a:off x="838200" y="101450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2A109B-8771-F7F7-639C-DD1BACF1DB24}"/>
              </a:ext>
            </a:extLst>
          </p:cNvPr>
          <p:cNvSpPr>
            <a:spLocks noGrp="1"/>
          </p:cNvSpPr>
          <p:nvPr>
            <p:ph idx="1"/>
          </p:nvPr>
        </p:nvSpPr>
        <p:spPr>
          <a:xfrm>
            <a:off x="838200" y="2475000"/>
            <a:ext cx="10515600" cy="3422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50CD487-C6B2-E24B-D6CF-C611D9BA8563}"/>
              </a:ext>
            </a:extLst>
          </p:cNvPr>
          <p:cNvPicPr>
            <a:picLocks noChangeAspect="1"/>
          </p:cNvPicPr>
          <p:nvPr userDrawn="1"/>
        </p:nvPicPr>
        <p:blipFill>
          <a:blip r:embed="rId3"/>
          <a:stretch>
            <a:fillRect/>
          </a:stretch>
        </p:blipFill>
        <p:spPr>
          <a:xfrm>
            <a:off x="128380" y="6124664"/>
            <a:ext cx="2266950" cy="625178"/>
          </a:xfrm>
          <a:prstGeom prst="rect">
            <a:avLst/>
          </a:prstGeom>
        </p:spPr>
      </p:pic>
    </p:spTree>
    <p:extLst>
      <p:ext uri="{BB962C8B-B14F-4D97-AF65-F5344CB8AC3E}">
        <p14:creationId xmlns:p14="http://schemas.microsoft.com/office/powerpoint/2010/main" val="179485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30D5D3-2B85-10A5-CB15-2A7E893577CA}"/>
              </a:ext>
            </a:extLst>
          </p:cNvPr>
          <p:cNvPicPr>
            <a:picLocks noChangeAspect="1"/>
          </p:cNvPicPr>
          <p:nvPr userDrawn="1"/>
        </p:nvPicPr>
        <p:blipFill>
          <a:blip r:embed="rId2"/>
          <a:stretch>
            <a:fillRect/>
          </a:stretch>
        </p:blipFill>
        <p:spPr>
          <a:xfrm>
            <a:off x="0" y="0"/>
            <a:ext cx="12192000" cy="6977270"/>
          </a:xfrm>
          <a:prstGeom prst="rect">
            <a:avLst/>
          </a:prstGeom>
        </p:spPr>
      </p:pic>
      <p:sp>
        <p:nvSpPr>
          <p:cNvPr id="2" name="Title 1">
            <a:extLst>
              <a:ext uri="{FF2B5EF4-FFF2-40B4-BE49-F238E27FC236}">
                <a16:creationId xmlns:a16="http://schemas.microsoft.com/office/drawing/2014/main" id="{E0126405-6015-08AD-4751-D4AE9F3E78BD}"/>
              </a:ext>
            </a:extLst>
          </p:cNvPr>
          <p:cNvSpPr>
            <a:spLocks noGrp="1"/>
          </p:cNvSpPr>
          <p:nvPr>
            <p:ph type="title"/>
          </p:nvPr>
        </p:nvSpPr>
        <p:spPr>
          <a:xfrm>
            <a:off x="838200" y="94159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5E0C767-C47D-19E9-85D5-38DCAE8CA6C2}"/>
              </a:ext>
            </a:extLst>
          </p:cNvPr>
          <p:cNvSpPr>
            <a:spLocks noGrp="1"/>
          </p:cNvSpPr>
          <p:nvPr>
            <p:ph sz="half" idx="1"/>
          </p:nvPr>
        </p:nvSpPr>
        <p:spPr>
          <a:xfrm>
            <a:off x="838200" y="2402095"/>
            <a:ext cx="5181600" cy="336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D3F395-225D-5A62-D86C-4244394F6400}"/>
              </a:ext>
            </a:extLst>
          </p:cNvPr>
          <p:cNvSpPr>
            <a:spLocks noGrp="1"/>
          </p:cNvSpPr>
          <p:nvPr>
            <p:ph sz="half" idx="2"/>
          </p:nvPr>
        </p:nvSpPr>
        <p:spPr>
          <a:xfrm>
            <a:off x="6172200" y="2402095"/>
            <a:ext cx="5181600" cy="336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B4C6E951-EED9-38C9-39D4-48A9DF1A3E4D}"/>
              </a:ext>
            </a:extLst>
          </p:cNvPr>
          <p:cNvPicPr>
            <a:picLocks noChangeAspect="1"/>
          </p:cNvPicPr>
          <p:nvPr userDrawn="1"/>
        </p:nvPicPr>
        <p:blipFill>
          <a:blip r:embed="rId3"/>
          <a:stretch>
            <a:fillRect/>
          </a:stretch>
        </p:blipFill>
        <p:spPr>
          <a:xfrm>
            <a:off x="128380" y="6124664"/>
            <a:ext cx="2266950" cy="625178"/>
          </a:xfrm>
          <a:prstGeom prst="rect">
            <a:avLst/>
          </a:prstGeom>
        </p:spPr>
      </p:pic>
    </p:spTree>
    <p:extLst>
      <p:ext uri="{BB962C8B-B14F-4D97-AF65-F5344CB8AC3E}">
        <p14:creationId xmlns:p14="http://schemas.microsoft.com/office/powerpoint/2010/main" val="3818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8CEFA-6E62-F883-3FE7-030EA2F6587A}"/>
              </a:ext>
            </a:extLst>
          </p:cNvPr>
          <p:cNvPicPr>
            <a:picLocks noChangeAspect="1"/>
          </p:cNvPicPr>
          <p:nvPr userDrawn="1"/>
        </p:nvPicPr>
        <p:blipFill>
          <a:blip r:embed="rId2"/>
          <a:stretch>
            <a:fillRect/>
          </a:stretch>
        </p:blipFill>
        <p:spPr>
          <a:xfrm>
            <a:off x="0" y="0"/>
            <a:ext cx="12192000" cy="6977270"/>
          </a:xfrm>
          <a:prstGeom prst="rect">
            <a:avLst/>
          </a:prstGeom>
        </p:spPr>
      </p:pic>
      <p:sp>
        <p:nvSpPr>
          <p:cNvPr id="2" name="Title 1">
            <a:extLst>
              <a:ext uri="{FF2B5EF4-FFF2-40B4-BE49-F238E27FC236}">
                <a16:creationId xmlns:a16="http://schemas.microsoft.com/office/drawing/2014/main" id="{3301721B-2EDA-0F85-F2C9-C7A19BACADC9}"/>
              </a:ext>
            </a:extLst>
          </p:cNvPr>
          <p:cNvSpPr>
            <a:spLocks noGrp="1"/>
          </p:cNvSpPr>
          <p:nvPr>
            <p:ph type="title"/>
          </p:nvPr>
        </p:nvSpPr>
        <p:spPr>
          <a:xfrm>
            <a:off x="838200" y="1085524"/>
            <a:ext cx="10515600" cy="132556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153C7A9C-D2A4-EFC2-58AD-675F162D8D28}"/>
              </a:ext>
            </a:extLst>
          </p:cNvPr>
          <p:cNvSpPr>
            <a:spLocks noGrp="1"/>
          </p:cNvSpPr>
          <p:nvPr>
            <p:ph type="body" idx="1"/>
          </p:nvPr>
        </p:nvSpPr>
        <p:spPr>
          <a:xfrm>
            <a:off x="838200" y="240156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2F0D1-324C-7BFD-33D6-2CA1E982730C}"/>
              </a:ext>
            </a:extLst>
          </p:cNvPr>
          <p:cNvSpPr>
            <a:spLocks noGrp="1"/>
          </p:cNvSpPr>
          <p:nvPr>
            <p:ph sz="half" idx="2"/>
          </p:nvPr>
        </p:nvSpPr>
        <p:spPr>
          <a:xfrm>
            <a:off x="838200" y="3225474"/>
            <a:ext cx="5157787" cy="2583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74D060-22E0-DA67-61BF-FFB700E4EBF4}"/>
              </a:ext>
            </a:extLst>
          </p:cNvPr>
          <p:cNvSpPr>
            <a:spLocks noGrp="1"/>
          </p:cNvSpPr>
          <p:nvPr>
            <p:ph type="body" sz="quarter" idx="3"/>
          </p:nvPr>
        </p:nvSpPr>
        <p:spPr>
          <a:xfrm>
            <a:off x="6170612" y="240156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9D99C0-2721-24F4-79FB-93E4A678B3D2}"/>
              </a:ext>
            </a:extLst>
          </p:cNvPr>
          <p:cNvSpPr>
            <a:spLocks noGrp="1"/>
          </p:cNvSpPr>
          <p:nvPr>
            <p:ph sz="quarter" idx="4"/>
          </p:nvPr>
        </p:nvSpPr>
        <p:spPr>
          <a:xfrm>
            <a:off x="6170612" y="3225474"/>
            <a:ext cx="5183188"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B2302FC-21E0-BA27-4C26-A564E92FA446}"/>
              </a:ext>
            </a:extLst>
          </p:cNvPr>
          <p:cNvPicPr>
            <a:picLocks noChangeAspect="1"/>
          </p:cNvPicPr>
          <p:nvPr userDrawn="1"/>
        </p:nvPicPr>
        <p:blipFill>
          <a:blip r:embed="rId3"/>
          <a:stretch>
            <a:fillRect/>
          </a:stretch>
        </p:blipFill>
        <p:spPr>
          <a:xfrm>
            <a:off x="128380" y="6124664"/>
            <a:ext cx="2266950" cy="625178"/>
          </a:xfrm>
          <a:prstGeom prst="rect">
            <a:avLst/>
          </a:prstGeom>
        </p:spPr>
      </p:pic>
    </p:spTree>
    <p:extLst>
      <p:ext uri="{BB962C8B-B14F-4D97-AF65-F5344CB8AC3E}">
        <p14:creationId xmlns:p14="http://schemas.microsoft.com/office/powerpoint/2010/main" val="229001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195C24-BE35-ACD9-C154-384E6226F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F49BB4-9CD1-1338-10F2-5259932989ED}"/>
              </a:ext>
            </a:extLst>
          </p:cNvPr>
          <p:cNvSpPr>
            <a:spLocks noGrp="1"/>
          </p:cNvSpPr>
          <p:nvPr>
            <p:ph type="body" idx="1"/>
          </p:nvPr>
        </p:nvSpPr>
        <p:spPr>
          <a:xfrm>
            <a:off x="838200" y="1825625"/>
            <a:ext cx="10515600" cy="37999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64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3600" b="1" kern="1200">
          <a:solidFill>
            <a:schemeClr val="accent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ade Gothic LT St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ade Gothic LT St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ade Gothic LT St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de Gothic LT St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ade Gothic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office.com/r/nqESrMvvk8" TargetMode="External"/><Relationship Id="rId2" Type="http://schemas.openxmlformats.org/officeDocument/2006/relationships/hyperlink" Target="https://marketing.tcsedsystem.edu/resources/template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marketing.tcsedsystem.edu/resources/templat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99EB-1DCD-6940-E3BC-4671275FB20F}"/>
              </a:ext>
            </a:extLst>
          </p:cNvPr>
          <p:cNvSpPr>
            <a:spLocks noGrp="1"/>
          </p:cNvSpPr>
          <p:nvPr>
            <p:ph type="ctrTitle"/>
          </p:nvPr>
        </p:nvSpPr>
        <p:spPr>
          <a:xfrm>
            <a:off x="1393370" y="1122363"/>
            <a:ext cx="8334104" cy="1153698"/>
          </a:xfrm>
        </p:spPr>
        <p:txBody>
          <a:bodyPr/>
          <a:lstStyle/>
          <a:p>
            <a:r>
              <a:rPr lang="en-US">
                <a:solidFill>
                  <a:schemeClr val="bg1"/>
                </a:solidFill>
              </a:rPr>
              <a:t>The Chicago School Brand Guidelines</a:t>
            </a:r>
          </a:p>
        </p:txBody>
      </p:sp>
      <p:sp>
        <p:nvSpPr>
          <p:cNvPr id="3" name="Subtitle 2">
            <a:extLst>
              <a:ext uri="{FF2B5EF4-FFF2-40B4-BE49-F238E27FC236}">
                <a16:creationId xmlns:a16="http://schemas.microsoft.com/office/drawing/2014/main" id="{A6B41EEF-2C96-8B41-C582-ED5DC91739C1}"/>
              </a:ext>
            </a:extLst>
          </p:cNvPr>
          <p:cNvSpPr>
            <a:spLocks noGrp="1"/>
          </p:cNvSpPr>
          <p:nvPr>
            <p:ph type="subTitle" idx="1"/>
          </p:nvPr>
        </p:nvSpPr>
        <p:spPr>
          <a:xfrm>
            <a:off x="1393370" y="2601118"/>
            <a:ext cx="8334104" cy="1655762"/>
          </a:xfrm>
        </p:spPr>
        <p:txBody>
          <a:bodyPr vert="horz" lIns="91440" tIns="45720" rIns="91440" bIns="45720" rtlCol="0" anchor="t">
            <a:normAutofit/>
          </a:bodyPr>
          <a:lstStyle/>
          <a:p>
            <a:r>
              <a:rPr lang="en-US" sz="1400" dirty="0">
                <a:latin typeface="Trade Gothic LT Std"/>
              </a:rPr>
              <a:t>Please follow the guidance outlined here to ensure all materials maintain the university’s official and permitted branding. </a:t>
            </a:r>
            <a:endParaRPr lang="en-US" sz="1400" dirty="0"/>
          </a:p>
          <a:p>
            <a:r>
              <a:rPr lang="en-US" sz="1400" dirty="0">
                <a:latin typeface="Trade Gothic LT Std"/>
              </a:rPr>
              <a:t>Please download this resource for full functionality.</a:t>
            </a:r>
            <a:endParaRPr lang="en-US" dirty="0"/>
          </a:p>
        </p:txBody>
      </p:sp>
    </p:spTree>
    <p:extLst>
      <p:ext uri="{BB962C8B-B14F-4D97-AF65-F5344CB8AC3E}">
        <p14:creationId xmlns:p14="http://schemas.microsoft.com/office/powerpoint/2010/main" val="115613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4E07-5219-B67E-AED3-6B7A28943DFC}"/>
              </a:ext>
            </a:extLst>
          </p:cNvPr>
          <p:cNvSpPr>
            <a:spLocks noGrp="1"/>
          </p:cNvSpPr>
          <p:nvPr>
            <p:ph type="title"/>
          </p:nvPr>
        </p:nvSpPr>
        <p:spPr/>
        <p:txBody>
          <a:bodyPr>
            <a:normAutofit/>
          </a:bodyPr>
          <a:lstStyle/>
          <a:p>
            <a:r>
              <a:rPr lang="en-US" sz="2800"/>
              <a:t>Logos (College of Graduate &amp; Professional Studies)</a:t>
            </a:r>
          </a:p>
        </p:txBody>
      </p:sp>
      <p:pic>
        <p:nvPicPr>
          <p:cNvPr id="4" name="Picture 3" descr="A black text on a black background&#10;&#10;Description automatically generated with low confidence">
            <a:extLst>
              <a:ext uri="{FF2B5EF4-FFF2-40B4-BE49-F238E27FC236}">
                <a16:creationId xmlns:a16="http://schemas.microsoft.com/office/drawing/2014/main" id="{23695859-A468-3249-BD78-23B72D958659}"/>
              </a:ext>
            </a:extLst>
          </p:cNvPr>
          <p:cNvPicPr>
            <a:picLocks noChangeAspect="1"/>
          </p:cNvPicPr>
          <p:nvPr/>
        </p:nvPicPr>
        <p:blipFill>
          <a:blip r:embed="rId2"/>
          <a:stretch>
            <a:fillRect/>
          </a:stretch>
        </p:blipFill>
        <p:spPr>
          <a:xfrm>
            <a:off x="836612" y="1690688"/>
            <a:ext cx="5309627" cy="1463043"/>
          </a:xfrm>
          <a:prstGeom prst="rect">
            <a:avLst/>
          </a:prstGeom>
        </p:spPr>
      </p:pic>
      <p:pic>
        <p:nvPicPr>
          <p:cNvPr id="6" name="Picture 5" descr="A picture containing graphics, logo, symbol, design&#10;&#10;Description automatically generated">
            <a:extLst>
              <a:ext uri="{FF2B5EF4-FFF2-40B4-BE49-F238E27FC236}">
                <a16:creationId xmlns:a16="http://schemas.microsoft.com/office/drawing/2014/main" id="{98434138-A555-AF17-1D42-F16B7F34F9AD}"/>
              </a:ext>
            </a:extLst>
          </p:cNvPr>
          <p:cNvPicPr>
            <a:picLocks noChangeAspect="1"/>
          </p:cNvPicPr>
          <p:nvPr/>
        </p:nvPicPr>
        <p:blipFill>
          <a:blip r:embed="rId3"/>
          <a:stretch>
            <a:fillRect/>
          </a:stretch>
        </p:blipFill>
        <p:spPr>
          <a:xfrm>
            <a:off x="6885421" y="1690687"/>
            <a:ext cx="5306579" cy="1463043"/>
          </a:xfrm>
          <a:prstGeom prst="rect">
            <a:avLst/>
          </a:prstGeom>
        </p:spPr>
      </p:pic>
      <p:grpSp>
        <p:nvGrpSpPr>
          <p:cNvPr id="11" name="Group 10">
            <a:extLst>
              <a:ext uri="{FF2B5EF4-FFF2-40B4-BE49-F238E27FC236}">
                <a16:creationId xmlns:a16="http://schemas.microsoft.com/office/drawing/2014/main" id="{58B9CF44-9DD4-A7AF-3ED0-9CC4230AFCC3}"/>
              </a:ext>
            </a:extLst>
          </p:cNvPr>
          <p:cNvGrpSpPr/>
          <p:nvPr/>
        </p:nvGrpSpPr>
        <p:grpSpPr>
          <a:xfrm>
            <a:off x="3442710" y="3704269"/>
            <a:ext cx="5306579" cy="1463043"/>
            <a:chOff x="787891" y="4131730"/>
            <a:chExt cx="5306579" cy="1463043"/>
          </a:xfrm>
        </p:grpSpPr>
        <p:sp>
          <p:nvSpPr>
            <p:cNvPr id="13" name="Rectangle 12">
              <a:extLst>
                <a:ext uri="{FF2B5EF4-FFF2-40B4-BE49-F238E27FC236}">
                  <a16:creationId xmlns:a16="http://schemas.microsoft.com/office/drawing/2014/main" id="{0485BB5D-5120-76E2-FD0D-83E32AE7C3F7}"/>
                </a:ext>
              </a:extLst>
            </p:cNvPr>
            <p:cNvSpPr/>
            <p:nvPr/>
          </p:nvSpPr>
          <p:spPr>
            <a:xfrm>
              <a:off x="789421" y="4131733"/>
              <a:ext cx="5303520" cy="1463040"/>
            </a:xfrm>
            <a:prstGeom prst="rect">
              <a:avLst/>
            </a:prstGeom>
            <a:solidFill>
              <a:srgbClr val="0070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white text&#10;&#10;Description automatically generated with low confidence">
              <a:extLst>
                <a:ext uri="{FF2B5EF4-FFF2-40B4-BE49-F238E27FC236}">
                  <a16:creationId xmlns:a16="http://schemas.microsoft.com/office/drawing/2014/main" id="{DA6AF1A6-337E-13B3-E34E-F6CAC276378E}"/>
                </a:ext>
              </a:extLst>
            </p:cNvPr>
            <p:cNvPicPr>
              <a:picLocks noChangeAspect="1"/>
            </p:cNvPicPr>
            <p:nvPr/>
          </p:nvPicPr>
          <p:blipFill>
            <a:blip r:embed="rId4"/>
            <a:stretch>
              <a:fillRect/>
            </a:stretch>
          </p:blipFill>
          <p:spPr>
            <a:xfrm>
              <a:off x="787891" y="4131730"/>
              <a:ext cx="5306579" cy="1463043"/>
            </a:xfrm>
            <a:prstGeom prst="rect">
              <a:avLst/>
            </a:prstGeom>
          </p:spPr>
        </p:pic>
      </p:grpSp>
    </p:spTree>
    <p:extLst>
      <p:ext uri="{BB962C8B-B14F-4D97-AF65-F5344CB8AC3E}">
        <p14:creationId xmlns:p14="http://schemas.microsoft.com/office/powerpoint/2010/main" val="129331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4E07-5219-B67E-AED3-6B7A28943DFC}"/>
              </a:ext>
            </a:extLst>
          </p:cNvPr>
          <p:cNvSpPr>
            <a:spLocks noGrp="1"/>
          </p:cNvSpPr>
          <p:nvPr>
            <p:ph type="title"/>
          </p:nvPr>
        </p:nvSpPr>
        <p:spPr/>
        <p:txBody>
          <a:bodyPr>
            <a:normAutofit/>
          </a:bodyPr>
          <a:lstStyle/>
          <a:p>
            <a:r>
              <a:rPr lang="en-US"/>
              <a:t>Logos (College of Professional Psychology)</a:t>
            </a:r>
          </a:p>
        </p:txBody>
      </p:sp>
      <p:pic>
        <p:nvPicPr>
          <p:cNvPr id="4" name="Picture 3" descr="A picture containing black, screenshot, darkness, font&#10;&#10;Description automatically generated">
            <a:extLst>
              <a:ext uri="{FF2B5EF4-FFF2-40B4-BE49-F238E27FC236}">
                <a16:creationId xmlns:a16="http://schemas.microsoft.com/office/drawing/2014/main" id="{8D9F3FD2-8D47-6621-109C-5F9A18BA1FE4}"/>
              </a:ext>
            </a:extLst>
          </p:cNvPr>
          <p:cNvPicPr>
            <a:picLocks noChangeAspect="1"/>
          </p:cNvPicPr>
          <p:nvPr/>
        </p:nvPicPr>
        <p:blipFill>
          <a:blip r:embed="rId2"/>
          <a:stretch>
            <a:fillRect/>
          </a:stretch>
        </p:blipFill>
        <p:spPr>
          <a:xfrm>
            <a:off x="836612" y="1690688"/>
            <a:ext cx="5309627" cy="1463043"/>
          </a:xfrm>
          <a:prstGeom prst="rect">
            <a:avLst/>
          </a:prstGeom>
        </p:spPr>
      </p:pic>
      <p:pic>
        <p:nvPicPr>
          <p:cNvPr id="6" name="Picture 5" descr="A picture containing graphics, logo, symbol, design&#10;&#10;Description automatically generated">
            <a:extLst>
              <a:ext uri="{FF2B5EF4-FFF2-40B4-BE49-F238E27FC236}">
                <a16:creationId xmlns:a16="http://schemas.microsoft.com/office/drawing/2014/main" id="{6D6633D8-8C1A-F1CF-E6EA-52683FFA5ACA}"/>
              </a:ext>
            </a:extLst>
          </p:cNvPr>
          <p:cNvPicPr>
            <a:picLocks noChangeAspect="1"/>
          </p:cNvPicPr>
          <p:nvPr/>
        </p:nvPicPr>
        <p:blipFill>
          <a:blip r:embed="rId3"/>
          <a:stretch>
            <a:fillRect/>
          </a:stretch>
        </p:blipFill>
        <p:spPr>
          <a:xfrm>
            <a:off x="6885421" y="1690687"/>
            <a:ext cx="5306579" cy="1463043"/>
          </a:xfrm>
          <a:prstGeom prst="rect">
            <a:avLst/>
          </a:prstGeom>
        </p:spPr>
      </p:pic>
      <p:grpSp>
        <p:nvGrpSpPr>
          <p:cNvPr id="11" name="Group 10">
            <a:extLst>
              <a:ext uri="{FF2B5EF4-FFF2-40B4-BE49-F238E27FC236}">
                <a16:creationId xmlns:a16="http://schemas.microsoft.com/office/drawing/2014/main" id="{34040147-5151-E7A0-537A-D70CD8580E33}"/>
              </a:ext>
            </a:extLst>
          </p:cNvPr>
          <p:cNvGrpSpPr/>
          <p:nvPr/>
        </p:nvGrpSpPr>
        <p:grpSpPr>
          <a:xfrm>
            <a:off x="3442710" y="3704269"/>
            <a:ext cx="5306579" cy="1463043"/>
            <a:chOff x="789421" y="4131730"/>
            <a:chExt cx="5306579" cy="1463043"/>
          </a:xfrm>
        </p:grpSpPr>
        <p:sp>
          <p:nvSpPr>
            <p:cNvPr id="13" name="Rectangle 12">
              <a:extLst>
                <a:ext uri="{FF2B5EF4-FFF2-40B4-BE49-F238E27FC236}">
                  <a16:creationId xmlns:a16="http://schemas.microsoft.com/office/drawing/2014/main" id="{0485BB5D-5120-76E2-FD0D-83E32AE7C3F7}"/>
                </a:ext>
              </a:extLst>
            </p:cNvPr>
            <p:cNvSpPr/>
            <p:nvPr/>
          </p:nvSpPr>
          <p:spPr>
            <a:xfrm>
              <a:off x="789421" y="4131733"/>
              <a:ext cx="5303520" cy="1463040"/>
            </a:xfrm>
            <a:prstGeom prst="rect">
              <a:avLst/>
            </a:prstGeom>
            <a:solidFill>
              <a:srgbClr val="0070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white text&#10;&#10;Description automatically generated with low confidence">
              <a:extLst>
                <a:ext uri="{FF2B5EF4-FFF2-40B4-BE49-F238E27FC236}">
                  <a16:creationId xmlns:a16="http://schemas.microsoft.com/office/drawing/2014/main" id="{9D954132-0655-1AEB-5DC3-63D129220D81}"/>
                </a:ext>
              </a:extLst>
            </p:cNvPr>
            <p:cNvPicPr>
              <a:picLocks noChangeAspect="1"/>
            </p:cNvPicPr>
            <p:nvPr/>
          </p:nvPicPr>
          <p:blipFill>
            <a:blip r:embed="rId4"/>
            <a:stretch>
              <a:fillRect/>
            </a:stretch>
          </p:blipFill>
          <p:spPr>
            <a:xfrm>
              <a:off x="789421" y="4131730"/>
              <a:ext cx="5306579" cy="1463043"/>
            </a:xfrm>
            <a:prstGeom prst="rect">
              <a:avLst/>
            </a:prstGeom>
          </p:spPr>
        </p:pic>
      </p:grpSp>
    </p:spTree>
    <p:extLst>
      <p:ext uri="{BB962C8B-B14F-4D97-AF65-F5344CB8AC3E}">
        <p14:creationId xmlns:p14="http://schemas.microsoft.com/office/powerpoint/2010/main" val="268837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4E07-5219-B67E-AED3-6B7A28943DFC}"/>
              </a:ext>
            </a:extLst>
          </p:cNvPr>
          <p:cNvSpPr>
            <a:spLocks noGrp="1"/>
          </p:cNvSpPr>
          <p:nvPr>
            <p:ph type="title"/>
          </p:nvPr>
        </p:nvSpPr>
        <p:spPr/>
        <p:txBody>
          <a:bodyPr>
            <a:normAutofit/>
          </a:bodyPr>
          <a:lstStyle/>
          <a:p>
            <a:r>
              <a:rPr lang="en-US"/>
              <a:t>Logos (</a:t>
            </a:r>
            <a:r>
              <a:rPr lang="en-US" err="1"/>
              <a:t>IllinoisCOM</a:t>
            </a:r>
            <a:r>
              <a:rPr lang="en-US"/>
              <a:t>)</a:t>
            </a:r>
          </a:p>
        </p:txBody>
      </p:sp>
      <p:grpSp>
        <p:nvGrpSpPr>
          <p:cNvPr id="7" name="Group 6">
            <a:extLst>
              <a:ext uri="{FF2B5EF4-FFF2-40B4-BE49-F238E27FC236}">
                <a16:creationId xmlns:a16="http://schemas.microsoft.com/office/drawing/2014/main" id="{86F344A9-CA7C-E1E1-9D1E-58F7115AC1CB}"/>
              </a:ext>
            </a:extLst>
          </p:cNvPr>
          <p:cNvGrpSpPr/>
          <p:nvPr/>
        </p:nvGrpSpPr>
        <p:grpSpPr>
          <a:xfrm>
            <a:off x="792480" y="3544728"/>
            <a:ext cx="5303520" cy="1618826"/>
            <a:chOff x="3442710" y="3544728"/>
            <a:chExt cx="5303520" cy="1618826"/>
          </a:xfrm>
        </p:grpSpPr>
        <p:sp>
          <p:nvSpPr>
            <p:cNvPr id="6" name="Rectangle 5">
              <a:extLst>
                <a:ext uri="{FF2B5EF4-FFF2-40B4-BE49-F238E27FC236}">
                  <a16:creationId xmlns:a16="http://schemas.microsoft.com/office/drawing/2014/main" id="{D02195B3-5D72-9BFC-1B68-26640A2F9113}"/>
                </a:ext>
              </a:extLst>
            </p:cNvPr>
            <p:cNvSpPr/>
            <p:nvPr/>
          </p:nvSpPr>
          <p:spPr>
            <a:xfrm>
              <a:off x="3442710" y="3700514"/>
              <a:ext cx="5303520" cy="1463040"/>
            </a:xfrm>
            <a:prstGeom prst="rect">
              <a:avLst/>
            </a:prstGeom>
            <a:solidFill>
              <a:srgbClr val="0070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BB0134-2827-4317-B759-4F02C1A32250}"/>
                </a:ext>
              </a:extLst>
            </p:cNvPr>
            <p:cNvPicPr>
              <a:picLocks noChangeAspect="1"/>
            </p:cNvPicPr>
            <p:nvPr/>
          </p:nvPicPr>
          <p:blipFill>
            <a:blip r:embed="rId2"/>
            <a:stretch>
              <a:fillRect/>
            </a:stretch>
          </p:blipFill>
          <p:spPr>
            <a:xfrm>
              <a:off x="3981612" y="3544728"/>
              <a:ext cx="4225716" cy="1463040"/>
            </a:xfrm>
            <a:prstGeom prst="rect">
              <a:avLst/>
            </a:prstGeom>
          </p:spPr>
        </p:pic>
      </p:grpSp>
      <p:pic>
        <p:nvPicPr>
          <p:cNvPr id="9" name="Picture 8">
            <a:extLst>
              <a:ext uri="{FF2B5EF4-FFF2-40B4-BE49-F238E27FC236}">
                <a16:creationId xmlns:a16="http://schemas.microsoft.com/office/drawing/2014/main" id="{EBEFB89E-AE80-8DD7-ED4F-0B1F1A0187D9}"/>
              </a:ext>
            </a:extLst>
          </p:cNvPr>
          <p:cNvPicPr>
            <a:picLocks noChangeAspect="1"/>
          </p:cNvPicPr>
          <p:nvPr/>
        </p:nvPicPr>
        <p:blipFill>
          <a:blip r:embed="rId3"/>
          <a:stretch>
            <a:fillRect/>
          </a:stretch>
        </p:blipFill>
        <p:spPr>
          <a:xfrm>
            <a:off x="1331382" y="1694446"/>
            <a:ext cx="4066983" cy="1463040"/>
          </a:xfrm>
          <a:prstGeom prst="rect">
            <a:avLst/>
          </a:prstGeom>
        </p:spPr>
      </p:pic>
      <p:pic>
        <p:nvPicPr>
          <p:cNvPr id="14" name="Picture 13" descr="A black background with white text&#10;&#10;AI-generated content may be incorrect.">
            <a:extLst>
              <a:ext uri="{FF2B5EF4-FFF2-40B4-BE49-F238E27FC236}">
                <a16:creationId xmlns:a16="http://schemas.microsoft.com/office/drawing/2014/main" id="{8C86F3C4-1DC8-E2FB-8C98-1F9D989AAE6E}"/>
              </a:ext>
            </a:extLst>
          </p:cNvPr>
          <p:cNvPicPr>
            <a:picLocks noChangeAspect="1"/>
          </p:cNvPicPr>
          <p:nvPr/>
        </p:nvPicPr>
        <p:blipFill>
          <a:blip r:embed="rId4"/>
          <a:stretch>
            <a:fillRect/>
          </a:stretch>
        </p:blipFill>
        <p:spPr>
          <a:xfrm>
            <a:off x="6793637" y="2046654"/>
            <a:ext cx="4225716" cy="973895"/>
          </a:xfrm>
          <a:prstGeom prst="rect">
            <a:avLst/>
          </a:prstGeom>
        </p:spPr>
      </p:pic>
      <p:sp>
        <p:nvSpPr>
          <p:cNvPr id="16" name="Rectangle 15">
            <a:extLst>
              <a:ext uri="{FF2B5EF4-FFF2-40B4-BE49-F238E27FC236}">
                <a16:creationId xmlns:a16="http://schemas.microsoft.com/office/drawing/2014/main" id="{E164129D-0978-6BAB-DC83-4E899AD8AE25}"/>
              </a:ext>
            </a:extLst>
          </p:cNvPr>
          <p:cNvSpPr/>
          <p:nvPr/>
        </p:nvSpPr>
        <p:spPr>
          <a:xfrm>
            <a:off x="6443003" y="3700514"/>
            <a:ext cx="5303520" cy="1463040"/>
          </a:xfrm>
          <a:prstGeom prst="rect">
            <a:avLst/>
          </a:prstGeom>
          <a:solidFill>
            <a:srgbClr val="0070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ack and white sign with white text&#10;&#10;AI-generated content may be incorrect.">
            <a:extLst>
              <a:ext uri="{FF2B5EF4-FFF2-40B4-BE49-F238E27FC236}">
                <a16:creationId xmlns:a16="http://schemas.microsoft.com/office/drawing/2014/main" id="{A02668AB-7F01-0176-EFAB-3D8F6FAD822F}"/>
              </a:ext>
            </a:extLst>
          </p:cNvPr>
          <p:cNvPicPr>
            <a:picLocks noChangeAspect="1"/>
          </p:cNvPicPr>
          <p:nvPr/>
        </p:nvPicPr>
        <p:blipFill>
          <a:blip r:embed="rId5"/>
          <a:stretch>
            <a:fillRect/>
          </a:stretch>
        </p:blipFill>
        <p:spPr>
          <a:xfrm>
            <a:off x="6828936" y="3933394"/>
            <a:ext cx="4190417" cy="923602"/>
          </a:xfrm>
          <a:prstGeom prst="rect">
            <a:avLst/>
          </a:prstGeom>
        </p:spPr>
      </p:pic>
    </p:spTree>
    <p:extLst>
      <p:ext uri="{BB962C8B-B14F-4D97-AF65-F5344CB8AC3E}">
        <p14:creationId xmlns:p14="http://schemas.microsoft.com/office/powerpoint/2010/main" val="109142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20BD-0240-D3E1-E130-97F2BD220D86}"/>
              </a:ext>
            </a:extLst>
          </p:cNvPr>
          <p:cNvSpPr>
            <a:spLocks noGrp="1"/>
          </p:cNvSpPr>
          <p:nvPr>
            <p:ph type="title"/>
          </p:nvPr>
        </p:nvSpPr>
        <p:spPr/>
        <p:txBody>
          <a:bodyPr/>
          <a:lstStyle/>
          <a:p>
            <a:r>
              <a:rPr lang="en-US"/>
              <a:t>Naming Conventions</a:t>
            </a:r>
          </a:p>
        </p:txBody>
      </p:sp>
      <p:sp>
        <p:nvSpPr>
          <p:cNvPr id="3" name="Text Placeholder 2">
            <a:extLst>
              <a:ext uri="{FF2B5EF4-FFF2-40B4-BE49-F238E27FC236}">
                <a16:creationId xmlns:a16="http://schemas.microsoft.com/office/drawing/2014/main" id="{49FDFB46-0A22-F5B2-B4D1-285B485D737E}"/>
              </a:ext>
            </a:extLst>
          </p:cNvPr>
          <p:cNvSpPr>
            <a:spLocks noGrp="1"/>
          </p:cNvSpPr>
          <p:nvPr>
            <p:ph type="body" idx="1"/>
          </p:nvPr>
        </p:nvSpPr>
        <p:spPr>
          <a:xfrm>
            <a:off x="839788" y="1681162"/>
            <a:ext cx="11277705" cy="3840071"/>
          </a:xfrm>
        </p:spPr>
        <p:txBody>
          <a:bodyPr anchor="t">
            <a:normAutofit/>
          </a:bodyPr>
          <a:lstStyle/>
          <a:p>
            <a:r>
              <a:rPr lang="en-US" sz="1800" dirty="0">
                <a:latin typeface="Trade Gothic LT Std"/>
              </a:rPr>
              <a:t>When referring to the university, please use:</a:t>
            </a:r>
          </a:p>
          <a:p>
            <a:pPr marL="342900" indent="-342900">
              <a:buFont typeface="Arial" panose="020B0604020202020204" pitchFamily="34" charset="0"/>
              <a:buChar char="•"/>
            </a:pPr>
            <a:r>
              <a:rPr lang="en-US" sz="1400" b="0" dirty="0">
                <a:latin typeface="Trade Gothic LT Std"/>
              </a:rPr>
              <a:t>The Chicago School</a:t>
            </a:r>
          </a:p>
          <a:p>
            <a:pPr marL="342900" indent="-342900">
              <a:buFont typeface="Arial" panose="020B0604020202020204" pitchFamily="34" charset="0"/>
              <a:buChar char="•"/>
            </a:pPr>
            <a:endParaRPr lang="en-US"/>
          </a:p>
          <a:p>
            <a:r>
              <a:rPr lang="en-US" sz="1800" dirty="0">
                <a:latin typeface="Trade Gothic LT Std"/>
              </a:rPr>
              <a:t>Please do not use:</a:t>
            </a:r>
          </a:p>
          <a:p>
            <a:pPr marL="342900" indent="-342900">
              <a:buFont typeface="Arial" panose="020B0604020202020204" pitchFamily="34" charset="0"/>
              <a:buChar char="•"/>
            </a:pPr>
            <a:r>
              <a:rPr lang="en-US" sz="1400" b="0" dirty="0">
                <a:latin typeface="Trade Gothic LT Std"/>
              </a:rPr>
              <a:t>The Chicago School of Professional Psychology</a:t>
            </a:r>
          </a:p>
          <a:p>
            <a:pPr marL="342900" indent="-342900">
              <a:buFont typeface="Arial" panose="020B0604020202020204" pitchFamily="34" charset="0"/>
              <a:buChar char="•"/>
            </a:pPr>
            <a:r>
              <a:rPr lang="en-US" sz="1400" b="0" dirty="0">
                <a:latin typeface="Trade Gothic LT Std"/>
              </a:rPr>
              <a:t>TCSPP</a:t>
            </a:r>
          </a:p>
          <a:p>
            <a:pPr marL="342900" indent="-342900">
              <a:buFont typeface="Arial" panose="020B0604020202020204" pitchFamily="34" charset="0"/>
              <a:buChar char="•"/>
            </a:pPr>
            <a:r>
              <a:rPr lang="en-US" sz="1400" b="0" dirty="0">
                <a:latin typeface="Trade Gothic LT Std"/>
              </a:rPr>
              <a:t>TCS</a:t>
            </a:r>
          </a:p>
          <a:p>
            <a:pPr marL="342900" indent="-342900">
              <a:buFont typeface="Arial" panose="020B0604020202020204" pitchFamily="34" charset="0"/>
              <a:buChar char="•"/>
            </a:pPr>
            <a:r>
              <a:rPr lang="en-US" sz="1400" b="0" dirty="0">
                <a:latin typeface="Trade Gothic LT Std"/>
              </a:rPr>
              <a:t>PP</a:t>
            </a:r>
          </a:p>
          <a:p>
            <a:pPr marL="342900" indent="-342900">
              <a:buFont typeface="Arial" panose="020B0604020202020204" pitchFamily="34" charset="0"/>
              <a:buChar char="•"/>
            </a:pPr>
            <a:r>
              <a:rPr lang="en-US" sz="1400" b="0" dirty="0">
                <a:latin typeface="Trade Gothic LT Std"/>
              </a:rPr>
              <a:t>CS </a:t>
            </a:r>
            <a:endParaRPr lang="en-US" sz="1400" b="0" dirty="0"/>
          </a:p>
        </p:txBody>
      </p:sp>
    </p:spTree>
    <p:extLst>
      <p:ext uri="{BB962C8B-B14F-4D97-AF65-F5344CB8AC3E}">
        <p14:creationId xmlns:p14="http://schemas.microsoft.com/office/powerpoint/2010/main" val="306960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20BD-0240-D3E1-E130-97F2BD220D86}"/>
              </a:ext>
            </a:extLst>
          </p:cNvPr>
          <p:cNvSpPr>
            <a:spLocks noGrp="1"/>
          </p:cNvSpPr>
          <p:nvPr>
            <p:ph type="title"/>
          </p:nvPr>
        </p:nvSpPr>
        <p:spPr/>
        <p:txBody>
          <a:bodyPr/>
          <a:lstStyle/>
          <a:p>
            <a:r>
              <a:rPr lang="en-US"/>
              <a:t>Templates and Additional Resources</a:t>
            </a:r>
          </a:p>
        </p:txBody>
      </p:sp>
      <p:sp>
        <p:nvSpPr>
          <p:cNvPr id="3" name="Text Placeholder 2">
            <a:extLst>
              <a:ext uri="{FF2B5EF4-FFF2-40B4-BE49-F238E27FC236}">
                <a16:creationId xmlns:a16="http://schemas.microsoft.com/office/drawing/2014/main" id="{49FDFB46-0A22-F5B2-B4D1-285B485D737E}"/>
              </a:ext>
            </a:extLst>
          </p:cNvPr>
          <p:cNvSpPr>
            <a:spLocks noGrp="1"/>
          </p:cNvSpPr>
          <p:nvPr>
            <p:ph type="body" idx="1"/>
          </p:nvPr>
        </p:nvSpPr>
        <p:spPr>
          <a:xfrm>
            <a:off x="839789" y="1681163"/>
            <a:ext cx="10512424" cy="823912"/>
          </a:xfrm>
        </p:spPr>
        <p:txBody>
          <a:bodyPr>
            <a:normAutofit/>
          </a:bodyPr>
          <a:lstStyle/>
          <a:p>
            <a:r>
              <a:rPr lang="en-US" sz="1400" b="0" dirty="0">
                <a:latin typeface="Trade Gothic LT Std"/>
              </a:rPr>
              <a:t>For all official templates and branded resources, please refer to the </a:t>
            </a:r>
            <a:r>
              <a:rPr lang="en-US" sz="1400" b="0" dirty="0">
                <a:latin typeface="Trade Gothic LT Std"/>
                <a:hlinkClick r:id="rId2"/>
              </a:rPr>
              <a:t>Marketing Resource Site</a:t>
            </a:r>
            <a:r>
              <a:rPr lang="en-US" sz="1400" b="0" dirty="0">
                <a:latin typeface="Trade Gothic LT Std"/>
              </a:rPr>
              <a:t>.</a:t>
            </a:r>
          </a:p>
        </p:txBody>
      </p:sp>
      <p:sp>
        <p:nvSpPr>
          <p:cNvPr id="5" name="Text Placeholder 4">
            <a:extLst>
              <a:ext uri="{FF2B5EF4-FFF2-40B4-BE49-F238E27FC236}">
                <a16:creationId xmlns:a16="http://schemas.microsoft.com/office/drawing/2014/main" id="{4B934101-D705-E256-CE66-DCDF5EE79CB2}"/>
              </a:ext>
            </a:extLst>
          </p:cNvPr>
          <p:cNvSpPr>
            <a:spLocks noGrp="1"/>
          </p:cNvSpPr>
          <p:nvPr>
            <p:ph type="body" sz="quarter" idx="3"/>
          </p:nvPr>
        </p:nvSpPr>
        <p:spPr>
          <a:xfrm>
            <a:off x="841639" y="2900363"/>
            <a:ext cx="11275854" cy="823912"/>
          </a:xfrm>
        </p:spPr>
        <p:txBody>
          <a:bodyPr>
            <a:normAutofit/>
          </a:bodyPr>
          <a:lstStyle/>
          <a:p>
            <a:r>
              <a:rPr lang="en-US" sz="1400" b="0" dirty="0">
                <a:latin typeface="Trade Gothic LT Std"/>
              </a:rPr>
              <a:t>For any additional questions, please submit them </a:t>
            </a:r>
            <a:r>
              <a:rPr lang="en-US" sz="1400" b="0" dirty="0">
                <a:latin typeface="Trade Gothic LT Std"/>
                <a:hlinkClick r:id="rId3"/>
              </a:rPr>
              <a:t>here</a:t>
            </a:r>
            <a:r>
              <a:rPr lang="en-US" sz="1400" b="0" dirty="0">
                <a:latin typeface="Trade Gothic LT Std"/>
              </a:rPr>
              <a:t>.</a:t>
            </a:r>
          </a:p>
        </p:txBody>
      </p:sp>
    </p:spTree>
    <p:extLst>
      <p:ext uri="{BB962C8B-B14F-4D97-AF65-F5344CB8AC3E}">
        <p14:creationId xmlns:p14="http://schemas.microsoft.com/office/powerpoint/2010/main" val="253080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1E57-A7F2-EB04-8491-A9E637B798C6}"/>
              </a:ext>
            </a:extLst>
          </p:cNvPr>
          <p:cNvSpPr>
            <a:spLocks noGrp="1"/>
          </p:cNvSpPr>
          <p:nvPr>
            <p:ph type="title"/>
          </p:nvPr>
        </p:nvSpPr>
        <p:spPr/>
        <p:txBody>
          <a:bodyPr>
            <a:normAutofit/>
          </a:bodyPr>
          <a:lstStyle/>
          <a:p>
            <a:r>
              <a:rPr lang="en-US" sz="3400" dirty="0">
                <a:latin typeface="Georgia"/>
              </a:rPr>
              <a:t>Core Messaging – Mission &amp; Vision </a:t>
            </a:r>
            <a:br>
              <a:rPr lang="en-US" sz="3400" dirty="0"/>
            </a:br>
            <a:r>
              <a:rPr lang="en-US" sz="1800" b="0" i="1" dirty="0">
                <a:latin typeface="Georgia"/>
              </a:rPr>
              <a:t>[DRAFT – pending formal approval]</a:t>
            </a:r>
          </a:p>
        </p:txBody>
      </p:sp>
      <p:sp>
        <p:nvSpPr>
          <p:cNvPr id="3" name="Content Placeholder 2">
            <a:extLst>
              <a:ext uri="{FF2B5EF4-FFF2-40B4-BE49-F238E27FC236}">
                <a16:creationId xmlns:a16="http://schemas.microsoft.com/office/drawing/2014/main" id="{2E9F8879-E957-AE09-4DD1-36204A651F47}"/>
              </a:ext>
            </a:extLst>
          </p:cNvPr>
          <p:cNvSpPr>
            <a:spLocks noGrp="1"/>
          </p:cNvSpPr>
          <p:nvPr>
            <p:ph idx="1"/>
          </p:nvPr>
        </p:nvSpPr>
        <p:spPr>
          <a:xfrm>
            <a:off x="838200" y="2064858"/>
            <a:ext cx="10515600" cy="3791404"/>
          </a:xfrm>
        </p:spPr>
        <p:txBody>
          <a:bodyPr vert="horz" lIns="91440" tIns="45720" rIns="91440" bIns="45720" rtlCol="0" anchor="t">
            <a:normAutofit/>
          </a:bodyPr>
          <a:lstStyle/>
          <a:p>
            <a:pPr marL="0" indent="0">
              <a:buNone/>
            </a:pPr>
            <a:r>
              <a:rPr lang="en-US" sz="1600" b="1" dirty="0">
                <a:latin typeface="Trade Gothic LT Std Bold"/>
              </a:rPr>
              <a:t>The Chicago School Mission Statement</a:t>
            </a:r>
          </a:p>
          <a:p>
            <a:pPr marL="0" indent="0">
              <a:buNone/>
            </a:pPr>
            <a:r>
              <a:rPr lang="en-US" sz="1400" kern="100" dirty="0">
                <a:effectLst/>
                <a:latin typeface="Trade Gothic LT Std"/>
                <a:ea typeface="Calibri" panose="020F0502020204030204" pitchFamily="34" charset="0"/>
                <a:cs typeface="Times New Roman"/>
              </a:rPr>
              <a:t>The Chicago School grounds the next generation of change-makers in innovative theory and culturally competent practice to secure the integrated health of individuals, organizations, and communities.</a:t>
            </a:r>
            <a:endParaRPr lang="en-US" sz="1400" kern="100" dirty="0">
              <a:latin typeface="Trade Gothic LT Std"/>
              <a:ea typeface="Calibri" panose="020F0502020204030204" pitchFamily="34" charset="0"/>
              <a:cs typeface="Times New Roman"/>
            </a:endParaRPr>
          </a:p>
          <a:p>
            <a:pPr marL="0" indent="0">
              <a:buNone/>
            </a:pPr>
            <a:endParaRPr lang="en-US" sz="1600" b="1" kern="100">
              <a:latin typeface="Trade Gothic LT Std Bold"/>
              <a:ea typeface="Calibri" panose="020F0502020204030204" pitchFamily="34" charset="0"/>
              <a:cs typeface="Times New Roman" panose="02020603050405020304" pitchFamily="18" charset="0"/>
            </a:endParaRPr>
          </a:p>
          <a:p>
            <a:pPr marL="0" indent="0">
              <a:buNone/>
            </a:pPr>
            <a:r>
              <a:rPr lang="en-US" sz="1600" b="1" kern="100" dirty="0">
                <a:latin typeface="Trade Gothic LT Std Bold"/>
                <a:ea typeface="Calibri" panose="020F0502020204030204" pitchFamily="34" charset="0"/>
                <a:cs typeface="Times New Roman"/>
              </a:rPr>
              <a:t>The Chicago School Vision</a:t>
            </a:r>
          </a:p>
          <a:p>
            <a:pPr marL="0" indent="0">
              <a:buNone/>
            </a:pPr>
            <a:r>
              <a:rPr lang="en-US" sz="1400" kern="100" dirty="0">
                <a:latin typeface="Trade Gothic LT Std"/>
                <a:ea typeface="Calibri" panose="020F0502020204030204" pitchFamily="34" charset="0"/>
                <a:cs typeface="Times New Roman"/>
              </a:rPr>
              <a:t>The Chicago School seeks to be a global leader in increasing accessibility to expert, integrated, culturally competent care within all communities and organizations.</a:t>
            </a:r>
          </a:p>
        </p:txBody>
      </p:sp>
    </p:spTree>
    <p:extLst>
      <p:ext uri="{BB962C8B-B14F-4D97-AF65-F5344CB8AC3E}">
        <p14:creationId xmlns:p14="http://schemas.microsoft.com/office/powerpoint/2010/main" val="426226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1E57-A7F2-EB04-8491-A9E637B798C6}"/>
              </a:ext>
            </a:extLst>
          </p:cNvPr>
          <p:cNvSpPr>
            <a:spLocks noGrp="1"/>
          </p:cNvSpPr>
          <p:nvPr>
            <p:ph type="title"/>
          </p:nvPr>
        </p:nvSpPr>
        <p:spPr/>
        <p:txBody>
          <a:bodyPr/>
          <a:lstStyle/>
          <a:p>
            <a:r>
              <a:rPr lang="en-US"/>
              <a:t>Core Messaging – Values</a:t>
            </a:r>
          </a:p>
        </p:txBody>
      </p:sp>
      <p:sp>
        <p:nvSpPr>
          <p:cNvPr id="3" name="Content Placeholder 2">
            <a:extLst>
              <a:ext uri="{FF2B5EF4-FFF2-40B4-BE49-F238E27FC236}">
                <a16:creationId xmlns:a16="http://schemas.microsoft.com/office/drawing/2014/main" id="{2E9F8879-E957-AE09-4DD1-36204A651F47}"/>
              </a:ext>
            </a:extLst>
          </p:cNvPr>
          <p:cNvSpPr>
            <a:spLocks noGrp="1"/>
          </p:cNvSpPr>
          <p:nvPr>
            <p:ph idx="1"/>
          </p:nvPr>
        </p:nvSpPr>
        <p:spPr>
          <a:xfrm>
            <a:off x="838200" y="1912949"/>
            <a:ext cx="10515600" cy="4040778"/>
          </a:xfrm>
        </p:spPr>
        <p:txBody>
          <a:bodyPr vert="horz" lIns="91440" tIns="45720" rIns="91440" bIns="45720" rtlCol="0" anchor="t">
            <a:noAutofit/>
          </a:bodyPr>
          <a:lstStyle/>
          <a:p>
            <a:pPr marL="0" indent="0">
              <a:buNone/>
            </a:pPr>
            <a:r>
              <a:rPr lang="en-US" sz="1600" b="1" dirty="0">
                <a:latin typeface="Trade Gothic LT Std Bold"/>
              </a:rPr>
              <a:t>The Chicago School’s Values</a:t>
            </a:r>
          </a:p>
          <a:p>
            <a:pPr marL="0" indent="0">
              <a:spcBef>
                <a:spcPts val="0"/>
              </a:spcBef>
              <a:buNone/>
            </a:pPr>
            <a:r>
              <a:rPr lang="en-US" sz="1400" dirty="0">
                <a:latin typeface="Trade Gothic LT Std"/>
              </a:rPr>
              <a:t>The success of The Chicago School is linked to our values. Reflecting the systemic integration of our mission, our values are found in the four core elements that guide our unique approach to learning: Education, Innovation, Community, and Impact.</a:t>
            </a:r>
            <a:br>
              <a:rPr lang="en-US" sz="1600" dirty="0">
                <a:latin typeface="Trade Gothic LT Std"/>
              </a:rPr>
            </a:br>
            <a:endParaRPr lang="en-US" sz="1400">
              <a:latin typeface="Trade Gothic LT Std"/>
            </a:endParaRPr>
          </a:p>
          <a:p>
            <a:pPr marL="0" indent="0">
              <a:spcBef>
                <a:spcPts val="0"/>
              </a:spcBef>
              <a:buNone/>
            </a:pPr>
            <a:endParaRPr lang="en-US" sz="1600" b="1" dirty="0">
              <a:latin typeface="Trade Gothic LT Std Bold"/>
            </a:endParaRPr>
          </a:p>
          <a:p>
            <a:pPr>
              <a:spcBef>
                <a:spcPts val="0"/>
              </a:spcBef>
            </a:pPr>
            <a:r>
              <a:rPr lang="en-US" sz="1600" b="1" dirty="0">
                <a:latin typeface="Trade Gothic LT Std Bold"/>
              </a:rPr>
              <a:t>Education: </a:t>
            </a:r>
            <a:r>
              <a:rPr lang="en-US" sz="1400" dirty="0">
                <a:latin typeface="Trade Gothic LT Std"/>
              </a:rPr>
              <a:t>Preparing tomorrow’s integrated health professionals.</a:t>
            </a:r>
            <a:endParaRPr lang="en-US" sz="1600" dirty="0">
              <a:latin typeface="Trade Gothic LT Std"/>
            </a:endParaRPr>
          </a:p>
          <a:p>
            <a:pPr>
              <a:spcBef>
                <a:spcPts val="600"/>
              </a:spcBef>
            </a:pPr>
            <a:r>
              <a:rPr lang="en-US" sz="1600" b="1" dirty="0">
                <a:latin typeface="Trade Gothic LT Std Bold"/>
              </a:rPr>
              <a:t>Innovation: </a:t>
            </a:r>
            <a:r>
              <a:rPr lang="en-US" sz="1400" dirty="0">
                <a:latin typeface="Trade Gothic LT Std"/>
              </a:rPr>
              <a:t>Embracing next-gen learning and practice.</a:t>
            </a:r>
            <a:endParaRPr lang="en-US" sz="1400" b="1" dirty="0">
              <a:latin typeface="Trade Gothic LT Std Bold"/>
            </a:endParaRPr>
          </a:p>
          <a:p>
            <a:pPr>
              <a:spcBef>
                <a:spcPts val="600"/>
              </a:spcBef>
            </a:pPr>
            <a:r>
              <a:rPr lang="en-US" sz="1600" b="1" dirty="0">
                <a:latin typeface="Trade Gothic LT Std Bold"/>
              </a:rPr>
              <a:t>Community: </a:t>
            </a:r>
            <a:r>
              <a:rPr lang="en-US" sz="1400" dirty="0">
                <a:latin typeface="Trade Gothic LT Std"/>
              </a:rPr>
              <a:t>Creating connection, inclusion, and belonging.</a:t>
            </a:r>
            <a:endParaRPr lang="en-US" sz="1400" b="1" dirty="0">
              <a:latin typeface="Trade Gothic LT Std Bold"/>
            </a:endParaRPr>
          </a:p>
          <a:p>
            <a:pPr>
              <a:spcBef>
                <a:spcPts val="600"/>
              </a:spcBef>
            </a:pPr>
            <a:r>
              <a:rPr lang="en-US" sz="1600" b="1" dirty="0">
                <a:latin typeface="Trade Gothic LT Std Bold"/>
              </a:rPr>
              <a:t>Impact: </a:t>
            </a:r>
            <a:r>
              <a:rPr lang="en-US" sz="1400" dirty="0">
                <a:latin typeface="Trade Gothic LT Std"/>
              </a:rPr>
              <a:t>Helping individuals, organizations, and communities.</a:t>
            </a:r>
            <a:endParaRPr lang="en-US" sz="1400" b="1">
              <a:latin typeface="Trade Gothic LT Std Bold"/>
            </a:endParaRPr>
          </a:p>
          <a:p>
            <a:pPr marL="0" indent="0">
              <a:lnSpc>
                <a:spcPct val="100000"/>
              </a:lnSpc>
              <a:spcBef>
                <a:spcPts val="0"/>
              </a:spcBef>
              <a:buNone/>
            </a:pPr>
            <a:endParaRPr lang="en-US" sz="1600" b="1">
              <a:latin typeface="Trade Gothic LT Std Bold"/>
            </a:endParaRPr>
          </a:p>
        </p:txBody>
      </p:sp>
    </p:spTree>
    <p:extLst>
      <p:ext uri="{BB962C8B-B14F-4D97-AF65-F5344CB8AC3E}">
        <p14:creationId xmlns:p14="http://schemas.microsoft.com/office/powerpoint/2010/main" val="333587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1E57-A7F2-EB04-8491-A9E637B798C6}"/>
              </a:ext>
            </a:extLst>
          </p:cNvPr>
          <p:cNvSpPr>
            <a:spLocks noGrp="1"/>
          </p:cNvSpPr>
          <p:nvPr>
            <p:ph type="title"/>
          </p:nvPr>
        </p:nvSpPr>
        <p:spPr/>
        <p:txBody>
          <a:bodyPr/>
          <a:lstStyle/>
          <a:p>
            <a:r>
              <a:rPr lang="en-US"/>
              <a:t>Core Messaging – Approach</a:t>
            </a:r>
          </a:p>
        </p:txBody>
      </p:sp>
      <p:sp>
        <p:nvSpPr>
          <p:cNvPr id="3" name="Content Placeholder 2">
            <a:extLst>
              <a:ext uri="{FF2B5EF4-FFF2-40B4-BE49-F238E27FC236}">
                <a16:creationId xmlns:a16="http://schemas.microsoft.com/office/drawing/2014/main" id="{2E9F8879-E957-AE09-4DD1-36204A651F47}"/>
              </a:ext>
            </a:extLst>
          </p:cNvPr>
          <p:cNvSpPr>
            <a:spLocks noGrp="1"/>
          </p:cNvSpPr>
          <p:nvPr>
            <p:ph idx="1"/>
          </p:nvPr>
        </p:nvSpPr>
        <p:spPr>
          <a:xfrm>
            <a:off x="838200" y="1886367"/>
            <a:ext cx="10515600" cy="4040778"/>
          </a:xfrm>
        </p:spPr>
        <p:txBody>
          <a:bodyPr vert="horz" lIns="91440" tIns="45720" rIns="91440" bIns="45720" rtlCol="0" anchor="t">
            <a:noAutofit/>
          </a:bodyPr>
          <a:lstStyle/>
          <a:p>
            <a:pPr marL="0" indent="0">
              <a:spcAft>
                <a:spcPts val="600"/>
              </a:spcAft>
              <a:buNone/>
            </a:pPr>
            <a:r>
              <a:rPr lang="en-US" sz="1600" b="1" dirty="0">
                <a:latin typeface="Trade Gothic LT Std Bold"/>
              </a:rPr>
              <a:t>The Chicago School Approach</a:t>
            </a:r>
            <a:br>
              <a:rPr lang="en-US" sz="1600" b="1" dirty="0">
                <a:latin typeface="Trade Gothic LT Std Bold"/>
              </a:rPr>
            </a:br>
            <a:endParaRPr lang="en-US" sz="1600" b="1" dirty="0">
              <a:latin typeface="Trade Gothic LT Std Bold"/>
            </a:endParaRPr>
          </a:p>
          <a:p>
            <a:pPr marL="0" indent="0">
              <a:lnSpc>
                <a:spcPct val="107000"/>
              </a:lnSpc>
              <a:spcBef>
                <a:spcPts val="0"/>
              </a:spcBef>
              <a:spcAft>
                <a:spcPts val="600"/>
              </a:spcAft>
              <a:buNone/>
            </a:pPr>
            <a:r>
              <a:rPr lang="en-US" sz="1400" kern="100" dirty="0">
                <a:effectLst/>
                <a:latin typeface="Trade Gothic LT Std"/>
                <a:ea typeface="Calibri" panose="020F0502020204030204" pitchFamily="34" charset="0"/>
                <a:cs typeface="Times New Roman"/>
              </a:rPr>
              <a:t>“The Chicago School Approach” is an immersive, applied learning model focused on developing professionals who can address present challenges and anticipate future needs. It combines four core elements of The Chicago School experience—Education, Innovation, Community, and Impact—to give students a practical and solutions-oriented education.</a:t>
            </a:r>
            <a:r>
              <a:rPr lang="en-US" sz="1400" kern="100" dirty="0">
                <a:latin typeface="Trade Gothic LT Std"/>
                <a:ea typeface="Calibri" panose="020F0502020204030204" pitchFamily="34" charset="0"/>
                <a:cs typeface="Times New Roman"/>
              </a:rPr>
              <a:t>  </a:t>
            </a:r>
            <a:br>
              <a:rPr lang="en-US" sz="1400" kern="100" dirty="0">
                <a:latin typeface="Trade Gothic LT Std"/>
                <a:ea typeface="Calibri" panose="020F0502020204030204" pitchFamily="34" charset="0"/>
                <a:cs typeface="Times New Roman"/>
              </a:rPr>
            </a:br>
            <a:endParaRPr lang="en-US" sz="1400" kern="100" dirty="0">
              <a:effectLst/>
              <a:latin typeface="Trade Gothic LT Std"/>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400" kern="100" dirty="0">
                <a:effectLst/>
                <a:latin typeface="Trade Gothic LT Std"/>
                <a:ea typeface="Calibri" panose="020F0502020204030204" pitchFamily="34" charset="0"/>
                <a:cs typeface="Times New Roman"/>
              </a:rPr>
              <a:t>This is not an intellectual pursuit for the sake of an intellectual pursuit—like much of traditional graduate education. What matters to The Chicago School is equipping graduates with the theory, practice, and cultural competence to have a positive impact on individuals, organizations, and communities throughout the world.</a:t>
            </a:r>
            <a:r>
              <a:rPr lang="en-US" sz="1400" kern="100" dirty="0">
                <a:latin typeface="Trade Gothic LT Std"/>
                <a:ea typeface="Calibri" panose="020F0502020204030204" pitchFamily="34" charset="0"/>
                <a:cs typeface="Times New Roman"/>
              </a:rPr>
              <a:t> </a:t>
            </a:r>
            <a:endParaRPr lang="en-US" sz="1400" kern="100" dirty="0">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02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BE98-03B0-5CB7-1491-C0EBB74D7828}"/>
              </a:ext>
            </a:extLst>
          </p:cNvPr>
          <p:cNvSpPr>
            <a:spLocks noGrp="1"/>
          </p:cNvSpPr>
          <p:nvPr>
            <p:ph type="title"/>
          </p:nvPr>
        </p:nvSpPr>
        <p:spPr/>
        <p:txBody>
          <a:bodyPr/>
          <a:lstStyle/>
          <a:p>
            <a:r>
              <a:rPr lang="en-US"/>
              <a:t>Typography</a:t>
            </a:r>
          </a:p>
        </p:txBody>
      </p:sp>
      <p:sp>
        <p:nvSpPr>
          <p:cNvPr id="3" name="Content Placeholder 2">
            <a:extLst>
              <a:ext uri="{FF2B5EF4-FFF2-40B4-BE49-F238E27FC236}">
                <a16:creationId xmlns:a16="http://schemas.microsoft.com/office/drawing/2014/main" id="{09C065B9-B8AD-42AC-FF31-8430B0D4E1DB}"/>
              </a:ext>
            </a:extLst>
          </p:cNvPr>
          <p:cNvSpPr>
            <a:spLocks noGrp="1"/>
          </p:cNvSpPr>
          <p:nvPr>
            <p:ph idx="1"/>
          </p:nvPr>
        </p:nvSpPr>
        <p:spPr>
          <a:xfrm>
            <a:off x="838200" y="2428137"/>
            <a:ext cx="10515600" cy="3422236"/>
          </a:xfrm>
        </p:spPr>
        <p:txBody>
          <a:bodyPr vert="horz" lIns="91440" tIns="45720" rIns="91440" bIns="45720" rtlCol="0" anchor="t">
            <a:normAutofit/>
          </a:bodyPr>
          <a:lstStyle/>
          <a:p>
            <a:pPr marL="0" indent="0">
              <a:buNone/>
            </a:pPr>
            <a:r>
              <a:rPr lang="en-US" b="1" dirty="0">
                <a:solidFill>
                  <a:schemeClr val="accent2"/>
                </a:solidFill>
                <a:latin typeface="Georgia"/>
              </a:rPr>
              <a:t>Headings (Georgia Bold; Orange)</a:t>
            </a:r>
          </a:p>
          <a:p>
            <a:pPr marL="0" indent="0">
              <a:buNone/>
            </a:pPr>
            <a:endParaRPr lang="en-US"/>
          </a:p>
          <a:p>
            <a:pPr marL="0" indent="0">
              <a:buNone/>
            </a:pPr>
            <a:r>
              <a:rPr lang="en-US" dirty="0">
                <a:latin typeface="Trade Gothic LT Std"/>
              </a:rPr>
              <a:t>Body Text (Trade Gothic LT Std; Black)</a:t>
            </a:r>
          </a:p>
        </p:txBody>
      </p:sp>
    </p:spTree>
    <p:extLst>
      <p:ext uri="{BB962C8B-B14F-4D97-AF65-F5344CB8AC3E}">
        <p14:creationId xmlns:p14="http://schemas.microsoft.com/office/powerpoint/2010/main" val="350669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B10E-38B3-C31D-E878-0D660FFECFEE}"/>
              </a:ext>
            </a:extLst>
          </p:cNvPr>
          <p:cNvSpPr>
            <a:spLocks noGrp="1"/>
          </p:cNvSpPr>
          <p:nvPr>
            <p:ph type="title"/>
          </p:nvPr>
        </p:nvSpPr>
        <p:spPr/>
        <p:txBody>
          <a:bodyPr/>
          <a:lstStyle/>
          <a:p>
            <a:r>
              <a:rPr lang="en-US"/>
              <a:t>Colors</a:t>
            </a:r>
          </a:p>
        </p:txBody>
      </p:sp>
      <p:grpSp>
        <p:nvGrpSpPr>
          <p:cNvPr id="26" name="Group 25">
            <a:extLst>
              <a:ext uri="{FF2B5EF4-FFF2-40B4-BE49-F238E27FC236}">
                <a16:creationId xmlns:a16="http://schemas.microsoft.com/office/drawing/2014/main" id="{668EA6C4-3255-3553-4B0C-2E634EA219C6}"/>
              </a:ext>
            </a:extLst>
          </p:cNvPr>
          <p:cNvGrpSpPr/>
          <p:nvPr/>
        </p:nvGrpSpPr>
        <p:grpSpPr>
          <a:xfrm>
            <a:off x="816185" y="1686797"/>
            <a:ext cx="2182707" cy="1564560"/>
            <a:chOff x="826347" y="1690688"/>
            <a:chExt cx="2182707" cy="1564560"/>
          </a:xfrm>
        </p:grpSpPr>
        <p:sp>
          <p:nvSpPr>
            <p:cNvPr id="7" name="Rectangle 6">
              <a:extLst>
                <a:ext uri="{FF2B5EF4-FFF2-40B4-BE49-F238E27FC236}">
                  <a16:creationId xmlns:a16="http://schemas.microsoft.com/office/drawing/2014/main" id="{9C272CFE-88C0-9292-452E-7F828E7217B0}"/>
                </a:ext>
              </a:extLst>
            </p:cNvPr>
            <p:cNvSpPr/>
            <p:nvPr/>
          </p:nvSpPr>
          <p:spPr>
            <a:xfrm>
              <a:off x="826347" y="1690688"/>
              <a:ext cx="914400" cy="914400"/>
            </a:xfrm>
            <a:prstGeom prst="rect">
              <a:avLst/>
            </a:prstGeom>
            <a:solidFill>
              <a:srgbClr val="2539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48D4C-6FE2-9415-1AB7-ECC3AF7E6C0A}"/>
                </a:ext>
              </a:extLst>
            </p:cNvPr>
            <p:cNvSpPr txBox="1"/>
            <p:nvPr/>
          </p:nvSpPr>
          <p:spPr>
            <a:xfrm>
              <a:off x="826347" y="2608917"/>
              <a:ext cx="2182707" cy="646331"/>
            </a:xfrm>
            <a:prstGeom prst="rect">
              <a:avLst/>
            </a:prstGeom>
            <a:noFill/>
          </p:spPr>
          <p:txBody>
            <a:bodyPr wrap="square" rtlCol="0">
              <a:spAutoFit/>
            </a:bodyPr>
            <a:lstStyle/>
            <a:p>
              <a:r>
                <a:rPr lang="en-US" sz="1200" b="1">
                  <a:latin typeface="Trade Gothic LT Std Bold"/>
                </a:rPr>
                <a:t>RGB: </a:t>
              </a:r>
              <a:r>
                <a:rPr lang="en-US" sz="1200">
                  <a:latin typeface="Trade Gothic LT Std"/>
                </a:rPr>
                <a:t>37, 57, 128</a:t>
              </a:r>
              <a:endParaRPr lang="en-US" sz="1200" b="1">
                <a:latin typeface="Trade Gothic LT Std Bold"/>
              </a:endParaRPr>
            </a:p>
            <a:p>
              <a:r>
                <a:rPr lang="en-US" sz="1200" b="1">
                  <a:latin typeface="Trade Gothic LT Std Bold"/>
                </a:rPr>
                <a:t>CMYK:</a:t>
              </a:r>
              <a:r>
                <a:rPr lang="en-US" sz="1200">
                  <a:latin typeface="Trade Gothic LT Std"/>
                </a:rPr>
                <a:t> 100, 87, 20, 11</a:t>
              </a:r>
            </a:p>
            <a:p>
              <a:r>
                <a:rPr lang="en-US" sz="1200" b="1">
                  <a:latin typeface="Trade Gothic LT Std Bold"/>
                </a:rPr>
                <a:t>Hex Code:</a:t>
              </a:r>
              <a:r>
                <a:rPr lang="en-US" sz="1200">
                  <a:latin typeface="Trade Gothic LT Std"/>
                </a:rPr>
                <a:t> #253980</a:t>
              </a:r>
            </a:p>
          </p:txBody>
        </p:sp>
      </p:grpSp>
      <p:grpSp>
        <p:nvGrpSpPr>
          <p:cNvPr id="25" name="Group 24">
            <a:extLst>
              <a:ext uri="{FF2B5EF4-FFF2-40B4-BE49-F238E27FC236}">
                <a16:creationId xmlns:a16="http://schemas.microsoft.com/office/drawing/2014/main" id="{1350E59B-3CD3-31DC-160B-157DEA664E0E}"/>
              </a:ext>
            </a:extLst>
          </p:cNvPr>
          <p:cNvGrpSpPr/>
          <p:nvPr/>
        </p:nvGrpSpPr>
        <p:grpSpPr>
          <a:xfrm>
            <a:off x="3103375" y="1686797"/>
            <a:ext cx="2182708" cy="1560731"/>
            <a:chOff x="838200" y="2757488"/>
            <a:chExt cx="2182708" cy="1560731"/>
          </a:xfrm>
        </p:grpSpPr>
        <p:sp>
          <p:nvSpPr>
            <p:cNvPr id="8" name="Rectangle 7">
              <a:extLst>
                <a:ext uri="{FF2B5EF4-FFF2-40B4-BE49-F238E27FC236}">
                  <a16:creationId xmlns:a16="http://schemas.microsoft.com/office/drawing/2014/main" id="{A2E2457C-2365-5633-A992-84FE362A4710}"/>
                </a:ext>
              </a:extLst>
            </p:cNvPr>
            <p:cNvSpPr/>
            <p:nvPr/>
          </p:nvSpPr>
          <p:spPr>
            <a:xfrm>
              <a:off x="838200" y="2757488"/>
              <a:ext cx="914400" cy="914400"/>
            </a:xfrm>
            <a:prstGeom prst="rect">
              <a:avLst/>
            </a:prstGeom>
            <a:solidFill>
              <a:srgbClr val="0071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5981D89-8B29-51EA-4FBF-25D1A4B47F52}"/>
                </a:ext>
              </a:extLst>
            </p:cNvPr>
            <p:cNvSpPr txBox="1"/>
            <p:nvPr/>
          </p:nvSpPr>
          <p:spPr>
            <a:xfrm>
              <a:off x="838200" y="3671888"/>
              <a:ext cx="2182708" cy="646331"/>
            </a:xfrm>
            <a:prstGeom prst="rect">
              <a:avLst/>
            </a:prstGeom>
            <a:noFill/>
          </p:spPr>
          <p:txBody>
            <a:bodyPr wrap="square" rtlCol="0">
              <a:spAutoFit/>
            </a:bodyPr>
            <a:lstStyle/>
            <a:p>
              <a:r>
                <a:rPr lang="en-US" sz="1200" b="1">
                  <a:latin typeface="Trade Gothic LT Std Bold"/>
                </a:rPr>
                <a:t>RGB: </a:t>
              </a:r>
              <a:r>
                <a:rPr lang="en-US" sz="1200">
                  <a:latin typeface="Trade Gothic LT Std"/>
                </a:rPr>
                <a:t>0, 113, 181</a:t>
              </a:r>
            </a:p>
            <a:p>
              <a:r>
                <a:rPr lang="en-US" sz="1200" b="1">
                  <a:latin typeface="Trade Gothic LT Std Bold"/>
                </a:rPr>
                <a:t>CMYK:</a:t>
              </a:r>
              <a:r>
                <a:rPr lang="en-US" sz="1200">
                  <a:latin typeface="Trade Gothic LT Std"/>
                </a:rPr>
                <a:t> 94, 44, 0, 0</a:t>
              </a:r>
            </a:p>
            <a:p>
              <a:r>
                <a:rPr lang="en-US" sz="1200" b="1">
                  <a:latin typeface="Trade Gothic LT Std Bold"/>
                </a:rPr>
                <a:t>Hex Code: </a:t>
              </a:r>
              <a:r>
                <a:rPr lang="en-US" sz="1200">
                  <a:latin typeface="Trade Gothic LT Std"/>
                </a:rPr>
                <a:t>#0071B5</a:t>
              </a:r>
            </a:p>
          </p:txBody>
        </p:sp>
      </p:grpSp>
      <p:grpSp>
        <p:nvGrpSpPr>
          <p:cNvPr id="23" name="Group 22">
            <a:extLst>
              <a:ext uri="{FF2B5EF4-FFF2-40B4-BE49-F238E27FC236}">
                <a16:creationId xmlns:a16="http://schemas.microsoft.com/office/drawing/2014/main" id="{E2031AE8-4F06-79E5-A1AE-6D24BF5D06E1}"/>
              </a:ext>
            </a:extLst>
          </p:cNvPr>
          <p:cNvGrpSpPr/>
          <p:nvPr/>
        </p:nvGrpSpPr>
        <p:grpSpPr>
          <a:xfrm>
            <a:off x="5488777" y="1686797"/>
            <a:ext cx="2177808" cy="1563159"/>
            <a:chOff x="838200" y="3930651"/>
            <a:chExt cx="2177808" cy="1563159"/>
          </a:xfrm>
        </p:grpSpPr>
        <p:sp>
          <p:nvSpPr>
            <p:cNvPr id="9" name="Rectangle 8">
              <a:extLst>
                <a:ext uri="{FF2B5EF4-FFF2-40B4-BE49-F238E27FC236}">
                  <a16:creationId xmlns:a16="http://schemas.microsoft.com/office/drawing/2014/main" id="{CFD34916-6526-34EF-1DB9-7A78731B3BB6}"/>
                </a:ext>
              </a:extLst>
            </p:cNvPr>
            <p:cNvSpPr/>
            <p:nvPr/>
          </p:nvSpPr>
          <p:spPr>
            <a:xfrm>
              <a:off x="838200" y="3930651"/>
              <a:ext cx="914400" cy="914400"/>
            </a:xfrm>
            <a:prstGeom prst="rect">
              <a:avLst/>
            </a:prstGeom>
            <a:solidFill>
              <a:srgbClr val="D56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4CAA078-E3F6-8DDA-D81E-51F6EE35693F}"/>
                </a:ext>
              </a:extLst>
            </p:cNvPr>
            <p:cNvSpPr txBox="1"/>
            <p:nvPr/>
          </p:nvSpPr>
          <p:spPr>
            <a:xfrm>
              <a:off x="838200" y="4847479"/>
              <a:ext cx="2177808" cy="646331"/>
            </a:xfrm>
            <a:prstGeom prst="rect">
              <a:avLst/>
            </a:prstGeom>
            <a:noFill/>
          </p:spPr>
          <p:txBody>
            <a:bodyPr wrap="square" rtlCol="0">
              <a:spAutoFit/>
            </a:bodyPr>
            <a:lstStyle/>
            <a:p>
              <a:r>
                <a:rPr lang="en-US" sz="1200" b="1">
                  <a:latin typeface="Trade Gothic LT Std Bold"/>
                </a:rPr>
                <a:t>RGB: </a:t>
              </a:r>
              <a:r>
                <a:rPr lang="en-US" sz="1200">
                  <a:latin typeface="Trade Gothic LT Std"/>
                </a:rPr>
                <a:t>213, 107, 59</a:t>
              </a:r>
            </a:p>
            <a:p>
              <a:r>
                <a:rPr lang="en-US" sz="1200" b="1">
                  <a:latin typeface="Trade Gothic LT Std Bold"/>
                </a:rPr>
                <a:t>CMYK:</a:t>
              </a:r>
              <a:r>
                <a:rPr lang="en-US" sz="1200">
                  <a:latin typeface="Trade Gothic LT Std"/>
                </a:rPr>
                <a:t> 13, 70, 87, 2</a:t>
              </a:r>
            </a:p>
            <a:p>
              <a:r>
                <a:rPr lang="en-US" sz="1200" b="1">
                  <a:latin typeface="Trade Gothic LT Std Bold"/>
                </a:rPr>
                <a:t>Hex Code: </a:t>
              </a:r>
              <a:r>
                <a:rPr lang="en-US" sz="1200">
                  <a:latin typeface="Trade Gothic LT Std"/>
                </a:rPr>
                <a:t>#D56B3B</a:t>
              </a:r>
            </a:p>
          </p:txBody>
        </p:sp>
      </p:grpSp>
      <p:grpSp>
        <p:nvGrpSpPr>
          <p:cNvPr id="27" name="Group 26">
            <a:extLst>
              <a:ext uri="{FF2B5EF4-FFF2-40B4-BE49-F238E27FC236}">
                <a16:creationId xmlns:a16="http://schemas.microsoft.com/office/drawing/2014/main" id="{B9EEBCC6-53AF-1051-35B1-80590F9A1E0F}"/>
              </a:ext>
            </a:extLst>
          </p:cNvPr>
          <p:cNvGrpSpPr/>
          <p:nvPr/>
        </p:nvGrpSpPr>
        <p:grpSpPr>
          <a:xfrm>
            <a:off x="7858940" y="1686797"/>
            <a:ext cx="2194560" cy="1560731"/>
            <a:chOff x="826347" y="5103814"/>
            <a:chExt cx="2194560" cy="1560731"/>
          </a:xfrm>
        </p:grpSpPr>
        <p:sp>
          <p:nvSpPr>
            <p:cNvPr id="13" name="Rectangle 12">
              <a:extLst>
                <a:ext uri="{FF2B5EF4-FFF2-40B4-BE49-F238E27FC236}">
                  <a16:creationId xmlns:a16="http://schemas.microsoft.com/office/drawing/2014/main" id="{CBF2B04E-F703-0A03-A0AE-A9A4113D5D56}"/>
                </a:ext>
              </a:extLst>
            </p:cNvPr>
            <p:cNvSpPr/>
            <p:nvPr/>
          </p:nvSpPr>
          <p:spPr>
            <a:xfrm>
              <a:off x="826347" y="5103814"/>
              <a:ext cx="914400" cy="914400"/>
            </a:xfrm>
            <a:prstGeom prst="rect">
              <a:avLst/>
            </a:prstGeom>
            <a:solidFill>
              <a:srgbClr val="F499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E3BD871-D91E-4E68-6510-2D594B919B64}"/>
                </a:ext>
              </a:extLst>
            </p:cNvPr>
            <p:cNvSpPr txBox="1"/>
            <p:nvPr/>
          </p:nvSpPr>
          <p:spPr>
            <a:xfrm>
              <a:off x="826347" y="6018214"/>
              <a:ext cx="2194560" cy="646331"/>
            </a:xfrm>
            <a:prstGeom prst="rect">
              <a:avLst/>
            </a:prstGeom>
            <a:noFill/>
          </p:spPr>
          <p:txBody>
            <a:bodyPr wrap="square" rtlCol="0">
              <a:spAutoFit/>
            </a:bodyPr>
            <a:lstStyle/>
            <a:p>
              <a:r>
                <a:rPr lang="en-US" sz="1200" b="1">
                  <a:latin typeface="Trade Gothic LT Std Bold"/>
                </a:rPr>
                <a:t>RGB:</a:t>
              </a:r>
              <a:r>
                <a:rPr lang="en-US" sz="1200">
                  <a:latin typeface="Trade Gothic LT Std"/>
                </a:rPr>
                <a:t> 244, 153, 70</a:t>
              </a:r>
            </a:p>
            <a:p>
              <a:r>
                <a:rPr lang="en-US" sz="1200" b="1">
                  <a:latin typeface="Trade Gothic LT Std Bold"/>
                </a:rPr>
                <a:t>CMYK:</a:t>
              </a:r>
              <a:r>
                <a:rPr lang="en-US" sz="1200">
                  <a:latin typeface="Trade Gothic LT Std"/>
                </a:rPr>
                <a:t> 2, 47, 82, 0</a:t>
              </a:r>
            </a:p>
            <a:p>
              <a:r>
                <a:rPr lang="en-US" sz="1200" b="1">
                  <a:latin typeface="Trade Gothic LT Std Bold"/>
                </a:rPr>
                <a:t>Hex Code: </a:t>
              </a:r>
              <a:r>
                <a:rPr lang="en-US" sz="1200">
                  <a:latin typeface="Trade Gothic LT Std"/>
                </a:rPr>
                <a:t>#F49946</a:t>
              </a:r>
            </a:p>
          </p:txBody>
        </p:sp>
      </p:grpSp>
      <p:grpSp>
        <p:nvGrpSpPr>
          <p:cNvPr id="28" name="Group 27">
            <a:extLst>
              <a:ext uri="{FF2B5EF4-FFF2-40B4-BE49-F238E27FC236}">
                <a16:creationId xmlns:a16="http://schemas.microsoft.com/office/drawing/2014/main" id="{B21B67FA-B184-1261-262C-E1C8913FB7FE}"/>
              </a:ext>
            </a:extLst>
          </p:cNvPr>
          <p:cNvGrpSpPr/>
          <p:nvPr/>
        </p:nvGrpSpPr>
        <p:grpSpPr>
          <a:xfrm>
            <a:off x="816185" y="3799604"/>
            <a:ext cx="2189481" cy="1557260"/>
            <a:chOff x="5267584" y="1598613"/>
            <a:chExt cx="2189481" cy="1557260"/>
          </a:xfrm>
        </p:grpSpPr>
        <p:sp>
          <p:nvSpPr>
            <p:cNvPr id="10" name="Rectangle 9">
              <a:extLst>
                <a:ext uri="{FF2B5EF4-FFF2-40B4-BE49-F238E27FC236}">
                  <a16:creationId xmlns:a16="http://schemas.microsoft.com/office/drawing/2014/main" id="{79D81411-B193-4FB2-E85B-A9415946BDD6}"/>
                </a:ext>
              </a:extLst>
            </p:cNvPr>
            <p:cNvSpPr/>
            <p:nvPr/>
          </p:nvSpPr>
          <p:spPr>
            <a:xfrm>
              <a:off x="5267584" y="1598613"/>
              <a:ext cx="914400" cy="914400"/>
            </a:xfrm>
            <a:prstGeom prst="rect">
              <a:avLst/>
            </a:prstGeom>
            <a:solidFill>
              <a:srgbClr val="FCDA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8F7D93B-3A85-B230-829D-8506AFB7CDC2}"/>
                </a:ext>
              </a:extLst>
            </p:cNvPr>
            <p:cNvSpPr txBox="1"/>
            <p:nvPr/>
          </p:nvSpPr>
          <p:spPr>
            <a:xfrm>
              <a:off x="5267584" y="2509542"/>
              <a:ext cx="2189481" cy="646331"/>
            </a:xfrm>
            <a:prstGeom prst="rect">
              <a:avLst/>
            </a:prstGeom>
            <a:noFill/>
          </p:spPr>
          <p:txBody>
            <a:bodyPr wrap="square" rtlCol="0">
              <a:spAutoFit/>
            </a:bodyPr>
            <a:lstStyle/>
            <a:p>
              <a:r>
                <a:rPr lang="en-US" sz="1200" b="1">
                  <a:latin typeface="Trade Gothic LT Std Bold"/>
                </a:rPr>
                <a:t>RGB: </a:t>
              </a:r>
              <a:r>
                <a:rPr lang="en-US" sz="1200">
                  <a:latin typeface="Trade Gothic LT Std"/>
                </a:rPr>
                <a:t>252, 218, 95</a:t>
              </a:r>
            </a:p>
            <a:p>
              <a:r>
                <a:rPr lang="en-US" sz="1200" b="1">
                  <a:latin typeface="Trade Gothic LT Std Bold"/>
                </a:rPr>
                <a:t>CMYK:</a:t>
              </a:r>
              <a:r>
                <a:rPr lang="en-US" sz="1200">
                  <a:latin typeface="Trade Gothic LT Std"/>
                </a:rPr>
                <a:t> 1, 13, 74, 0</a:t>
              </a:r>
            </a:p>
            <a:p>
              <a:r>
                <a:rPr lang="en-US" sz="1200" b="1">
                  <a:latin typeface="Trade Gothic LT Std Bold"/>
                </a:rPr>
                <a:t>Hex Code: </a:t>
              </a:r>
              <a:r>
                <a:rPr lang="en-US" sz="1200">
                  <a:latin typeface="Trade Gothic LT Std"/>
                </a:rPr>
                <a:t>#FCDA5F</a:t>
              </a:r>
            </a:p>
          </p:txBody>
        </p:sp>
      </p:grpSp>
      <p:grpSp>
        <p:nvGrpSpPr>
          <p:cNvPr id="29" name="Group 28">
            <a:extLst>
              <a:ext uri="{FF2B5EF4-FFF2-40B4-BE49-F238E27FC236}">
                <a16:creationId xmlns:a16="http://schemas.microsoft.com/office/drawing/2014/main" id="{43B2640C-E6F3-C4B8-C1E4-B86B9ABD5AD7}"/>
              </a:ext>
            </a:extLst>
          </p:cNvPr>
          <p:cNvGrpSpPr/>
          <p:nvPr/>
        </p:nvGrpSpPr>
        <p:grpSpPr>
          <a:xfrm>
            <a:off x="3103375" y="3799603"/>
            <a:ext cx="2287693" cy="1557261"/>
            <a:chOff x="5181600" y="2757488"/>
            <a:chExt cx="2287693" cy="1557261"/>
          </a:xfrm>
        </p:grpSpPr>
        <p:sp>
          <p:nvSpPr>
            <p:cNvPr id="11" name="Rectangle 10">
              <a:extLst>
                <a:ext uri="{FF2B5EF4-FFF2-40B4-BE49-F238E27FC236}">
                  <a16:creationId xmlns:a16="http://schemas.microsoft.com/office/drawing/2014/main" id="{5B7D42EA-578A-998E-FCB0-5AECCDF275E5}"/>
                </a:ext>
              </a:extLst>
            </p:cNvPr>
            <p:cNvSpPr/>
            <p:nvPr/>
          </p:nvSpPr>
          <p:spPr>
            <a:xfrm>
              <a:off x="5181600" y="2757488"/>
              <a:ext cx="914400" cy="914400"/>
            </a:xfrm>
            <a:prstGeom prst="rect">
              <a:avLst/>
            </a:prstGeom>
            <a:solidFill>
              <a:srgbClr val="FCF5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4AF256B-B680-3999-F409-79D03FB99A51}"/>
                </a:ext>
              </a:extLst>
            </p:cNvPr>
            <p:cNvSpPr txBox="1"/>
            <p:nvPr/>
          </p:nvSpPr>
          <p:spPr>
            <a:xfrm>
              <a:off x="5181600" y="3668418"/>
              <a:ext cx="2287693" cy="646331"/>
            </a:xfrm>
            <a:prstGeom prst="rect">
              <a:avLst/>
            </a:prstGeom>
            <a:noFill/>
          </p:spPr>
          <p:txBody>
            <a:bodyPr wrap="square" rtlCol="0">
              <a:spAutoFit/>
            </a:bodyPr>
            <a:lstStyle/>
            <a:p>
              <a:r>
                <a:rPr lang="en-US" sz="1200" b="1">
                  <a:latin typeface="Trade Gothic LT Std Bold"/>
                </a:rPr>
                <a:t>RGB: </a:t>
              </a:r>
              <a:r>
                <a:rPr lang="en-US" sz="1200">
                  <a:latin typeface="Trade Gothic LT Std"/>
                </a:rPr>
                <a:t>252, 245, 191</a:t>
              </a:r>
            </a:p>
            <a:p>
              <a:r>
                <a:rPr lang="en-US" sz="1200" b="1">
                  <a:latin typeface="Trade Gothic LT Std Bold"/>
                </a:rPr>
                <a:t>CMYK:</a:t>
              </a:r>
              <a:r>
                <a:rPr lang="en-US" sz="1200">
                  <a:latin typeface="Trade Gothic LT Std"/>
                </a:rPr>
                <a:t> 1, 2, 31, 0</a:t>
              </a:r>
            </a:p>
            <a:p>
              <a:r>
                <a:rPr lang="en-US" sz="1200" b="1">
                  <a:latin typeface="Trade Gothic LT Std Bold"/>
                </a:rPr>
                <a:t>Hex Code: </a:t>
              </a:r>
              <a:r>
                <a:rPr lang="en-US" sz="1200">
                  <a:latin typeface="Trade Gothic LT Std"/>
                </a:rPr>
                <a:t>#FCF5BF</a:t>
              </a:r>
            </a:p>
          </p:txBody>
        </p:sp>
      </p:grpSp>
      <p:grpSp>
        <p:nvGrpSpPr>
          <p:cNvPr id="30" name="Group 29">
            <a:extLst>
              <a:ext uri="{FF2B5EF4-FFF2-40B4-BE49-F238E27FC236}">
                <a16:creationId xmlns:a16="http://schemas.microsoft.com/office/drawing/2014/main" id="{D0A1F97B-25D7-6F8F-0C66-27A049ED002B}"/>
              </a:ext>
            </a:extLst>
          </p:cNvPr>
          <p:cNvGrpSpPr/>
          <p:nvPr/>
        </p:nvGrpSpPr>
        <p:grpSpPr>
          <a:xfrm>
            <a:off x="5488777" y="3799603"/>
            <a:ext cx="2272453" cy="1557260"/>
            <a:chOff x="5176520" y="3820425"/>
            <a:chExt cx="2272453" cy="1557260"/>
          </a:xfrm>
        </p:grpSpPr>
        <p:sp>
          <p:nvSpPr>
            <p:cNvPr id="12" name="Rectangle 11">
              <a:extLst>
                <a:ext uri="{FF2B5EF4-FFF2-40B4-BE49-F238E27FC236}">
                  <a16:creationId xmlns:a16="http://schemas.microsoft.com/office/drawing/2014/main" id="{B1A03D30-0516-5849-597F-D294FE1D28D3}"/>
                </a:ext>
              </a:extLst>
            </p:cNvPr>
            <p:cNvSpPr/>
            <p:nvPr/>
          </p:nvSpPr>
          <p:spPr>
            <a:xfrm>
              <a:off x="5176520" y="3820425"/>
              <a:ext cx="914400" cy="914400"/>
            </a:xfrm>
            <a:prstGeom prst="rect">
              <a:avLst/>
            </a:prstGeom>
            <a:solidFill>
              <a:srgbClr val="C2C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660696-483D-380A-7889-A7BC812958E8}"/>
                </a:ext>
              </a:extLst>
            </p:cNvPr>
            <p:cNvSpPr txBox="1"/>
            <p:nvPr/>
          </p:nvSpPr>
          <p:spPr>
            <a:xfrm>
              <a:off x="5176520" y="4731354"/>
              <a:ext cx="2272453" cy="646331"/>
            </a:xfrm>
            <a:prstGeom prst="rect">
              <a:avLst/>
            </a:prstGeom>
            <a:noFill/>
          </p:spPr>
          <p:txBody>
            <a:bodyPr wrap="square" rtlCol="0">
              <a:spAutoFit/>
            </a:bodyPr>
            <a:lstStyle/>
            <a:p>
              <a:r>
                <a:rPr lang="en-US" sz="1200" b="1">
                  <a:latin typeface="Trade Gothic LT Std Bold"/>
                </a:rPr>
                <a:t>RGB: </a:t>
              </a:r>
              <a:r>
                <a:rPr lang="en-US" sz="1200">
                  <a:latin typeface="Trade Gothic LT Std"/>
                </a:rPr>
                <a:t>194, 195, 197</a:t>
              </a:r>
            </a:p>
            <a:p>
              <a:r>
                <a:rPr lang="en-US" sz="1200" b="1">
                  <a:latin typeface="Trade Gothic LT Std Bold"/>
                </a:rPr>
                <a:t>CMYK:</a:t>
              </a:r>
              <a:r>
                <a:rPr lang="en-US" sz="1200">
                  <a:latin typeface="Trade Gothic LT Std"/>
                </a:rPr>
                <a:t> 0, 0, 0, 28</a:t>
              </a:r>
            </a:p>
            <a:p>
              <a:r>
                <a:rPr lang="en-US" sz="1200" b="1">
                  <a:latin typeface="Trade Gothic LT Std Bold"/>
                </a:rPr>
                <a:t>Hex Code: </a:t>
              </a:r>
              <a:r>
                <a:rPr lang="en-US" sz="1200">
                  <a:latin typeface="Trade Gothic LT Std"/>
                </a:rPr>
                <a:t>#C2C3C5</a:t>
              </a:r>
            </a:p>
          </p:txBody>
        </p:sp>
      </p:grpSp>
      <p:grpSp>
        <p:nvGrpSpPr>
          <p:cNvPr id="31" name="Group 30">
            <a:extLst>
              <a:ext uri="{FF2B5EF4-FFF2-40B4-BE49-F238E27FC236}">
                <a16:creationId xmlns:a16="http://schemas.microsoft.com/office/drawing/2014/main" id="{D9E6D3FD-ED03-AF30-BBD8-CAB02133752A}"/>
              </a:ext>
            </a:extLst>
          </p:cNvPr>
          <p:cNvGrpSpPr/>
          <p:nvPr/>
        </p:nvGrpSpPr>
        <p:grpSpPr>
          <a:xfrm>
            <a:off x="7858940" y="3799603"/>
            <a:ext cx="2163704" cy="1557260"/>
            <a:chOff x="5176520" y="4887225"/>
            <a:chExt cx="2163704" cy="1557260"/>
          </a:xfrm>
        </p:grpSpPr>
        <p:sp>
          <p:nvSpPr>
            <p:cNvPr id="14" name="Rectangle 13">
              <a:extLst>
                <a:ext uri="{FF2B5EF4-FFF2-40B4-BE49-F238E27FC236}">
                  <a16:creationId xmlns:a16="http://schemas.microsoft.com/office/drawing/2014/main" id="{C49CB8BE-2FFD-D4DF-D2D3-F7C65AC271C9}"/>
                </a:ext>
              </a:extLst>
            </p:cNvPr>
            <p:cNvSpPr/>
            <p:nvPr/>
          </p:nvSpPr>
          <p:spPr>
            <a:xfrm>
              <a:off x="5176520" y="4887225"/>
              <a:ext cx="914400" cy="914400"/>
            </a:xfrm>
            <a:prstGeom prst="rect">
              <a:avLst/>
            </a:prstGeom>
            <a:solidFill>
              <a:srgbClr val="E5E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862F3D-BC17-205C-AE6A-87B314EB76EC}"/>
                </a:ext>
              </a:extLst>
            </p:cNvPr>
            <p:cNvSpPr txBox="1"/>
            <p:nvPr/>
          </p:nvSpPr>
          <p:spPr>
            <a:xfrm>
              <a:off x="5176520" y="5798154"/>
              <a:ext cx="2163704" cy="646331"/>
            </a:xfrm>
            <a:prstGeom prst="rect">
              <a:avLst/>
            </a:prstGeom>
            <a:noFill/>
          </p:spPr>
          <p:txBody>
            <a:bodyPr wrap="square" rtlCol="0">
              <a:spAutoFit/>
            </a:bodyPr>
            <a:lstStyle/>
            <a:p>
              <a:r>
                <a:rPr lang="en-US" sz="1200" b="1">
                  <a:latin typeface="Trade Gothic LT Std Bold"/>
                </a:rPr>
                <a:t>RGB: </a:t>
              </a:r>
              <a:r>
                <a:rPr lang="en-US" sz="1200">
                  <a:latin typeface="Trade Gothic LT Std"/>
                </a:rPr>
                <a:t>229, 229, 231</a:t>
              </a:r>
            </a:p>
            <a:p>
              <a:r>
                <a:rPr lang="en-US" sz="1200" b="1">
                  <a:latin typeface="Trade Gothic LT Std Bold"/>
                </a:rPr>
                <a:t>CMYK:</a:t>
              </a:r>
              <a:r>
                <a:rPr lang="en-US" sz="1200">
                  <a:latin typeface="Trade Gothic LT Std"/>
                </a:rPr>
                <a:t> 0, 0, 0, 11</a:t>
              </a:r>
            </a:p>
            <a:p>
              <a:r>
                <a:rPr lang="en-US" sz="1200" b="1">
                  <a:latin typeface="Trade Gothic LT Std Bold"/>
                </a:rPr>
                <a:t>Hex Code: </a:t>
              </a:r>
              <a:r>
                <a:rPr lang="en-US" sz="1200">
                  <a:latin typeface="Trade Gothic LT Std"/>
                </a:rPr>
                <a:t>#E5E5E7</a:t>
              </a:r>
            </a:p>
          </p:txBody>
        </p:sp>
      </p:grpSp>
    </p:spTree>
    <p:extLst>
      <p:ext uri="{BB962C8B-B14F-4D97-AF65-F5344CB8AC3E}">
        <p14:creationId xmlns:p14="http://schemas.microsoft.com/office/powerpoint/2010/main" val="125138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4E07-5219-B67E-AED3-6B7A28943DFC}"/>
              </a:ext>
            </a:extLst>
          </p:cNvPr>
          <p:cNvSpPr>
            <a:spLocks noGrp="1"/>
          </p:cNvSpPr>
          <p:nvPr>
            <p:ph type="title"/>
          </p:nvPr>
        </p:nvSpPr>
        <p:spPr/>
        <p:txBody>
          <a:bodyPr/>
          <a:lstStyle/>
          <a:p>
            <a:r>
              <a:rPr lang="en-US"/>
              <a:t>Logos – General Guidance</a:t>
            </a:r>
          </a:p>
        </p:txBody>
      </p:sp>
      <p:sp>
        <p:nvSpPr>
          <p:cNvPr id="3" name="Content Placeholder 2">
            <a:extLst>
              <a:ext uri="{FF2B5EF4-FFF2-40B4-BE49-F238E27FC236}">
                <a16:creationId xmlns:a16="http://schemas.microsoft.com/office/drawing/2014/main" id="{AD631CAD-609D-4442-13F9-944E89B52C65}"/>
              </a:ext>
            </a:extLst>
          </p:cNvPr>
          <p:cNvSpPr txBox="1">
            <a:spLocks/>
          </p:cNvSpPr>
          <p:nvPr/>
        </p:nvSpPr>
        <p:spPr>
          <a:xfrm>
            <a:off x="838200" y="1825625"/>
            <a:ext cx="10515600" cy="34222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rade Gothic LT Std 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rade Gothic LT Std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rade Gothic LT Std Bol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rade Gothic LT Std Bold"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rade Gothic LT Std Bold"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highlight>
                <a:srgbClr val="FFFF00"/>
              </a:highlight>
            </a:endParaRPr>
          </a:p>
        </p:txBody>
      </p:sp>
      <p:sp>
        <p:nvSpPr>
          <p:cNvPr id="4" name="Content Placeholder 2">
            <a:extLst>
              <a:ext uri="{FF2B5EF4-FFF2-40B4-BE49-F238E27FC236}">
                <a16:creationId xmlns:a16="http://schemas.microsoft.com/office/drawing/2014/main" id="{3C5C2022-4D0A-3F7C-DA4B-2ADC6CF87491}"/>
              </a:ext>
            </a:extLst>
          </p:cNvPr>
          <p:cNvSpPr txBox="1">
            <a:spLocks/>
          </p:cNvSpPr>
          <p:nvPr/>
        </p:nvSpPr>
        <p:spPr>
          <a:xfrm>
            <a:off x="990600" y="1978025"/>
            <a:ext cx="10515600" cy="342223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Trade Gothic LT Std Bold"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Trade Gothic LT Std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Trade Gothic LT Std Bold"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rade Gothic LT Std Bold"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Trade Gothic LT Std Bold"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en-US" sz="1400" b="0" kern="100" dirty="0">
                <a:latin typeface="Trade Gothic LT Std"/>
                <a:ea typeface="Calibri" panose="020F0502020204030204" pitchFamily="34" charset="0"/>
                <a:cs typeface="Times New Roman"/>
              </a:rPr>
              <a:t>If you need to resize a logo, ensure that you maintain the default aspect ratio of the image to avoid distortion.</a:t>
            </a:r>
          </a:p>
          <a:p>
            <a:pPr marL="285750" indent="-285750">
              <a:buFont typeface="Arial" panose="020B0604020202020204" pitchFamily="34" charset="0"/>
              <a:buChar char="•"/>
            </a:pPr>
            <a:r>
              <a:rPr lang="en-US" sz="1400" b="0" kern="100" dirty="0">
                <a:latin typeface="Trade Gothic LT Std"/>
                <a:ea typeface="Calibri" panose="020F0502020204030204" pitchFamily="34" charset="0"/>
                <a:cs typeface="Times New Roman"/>
              </a:rPr>
              <a:t>Do not recolor, crop, or otherwise customize logos beyond the versions included in this resource.</a:t>
            </a:r>
          </a:p>
          <a:p>
            <a:pPr marL="285750" indent="-285750">
              <a:buFont typeface="Arial" panose="020B0604020202020204" pitchFamily="34" charset="0"/>
              <a:buChar char="•"/>
            </a:pPr>
            <a:r>
              <a:rPr lang="en-US" sz="1400" b="0" kern="100" dirty="0">
                <a:latin typeface="Trade Gothic LT Std"/>
                <a:ea typeface="Calibri" panose="020F0502020204030204" pitchFamily="34" charset="0"/>
                <a:cs typeface="Times New Roman"/>
              </a:rPr>
              <a:t>For downloadable logo images, please see the </a:t>
            </a:r>
            <a:r>
              <a:rPr lang="en-US" sz="1400" b="0" kern="100" dirty="0">
                <a:latin typeface="Trade Gothic LT Std"/>
                <a:ea typeface="Calibri" panose="020F0502020204030204" pitchFamily="34" charset="0"/>
                <a:cs typeface="Times New Roman"/>
                <a:hlinkClick r:id="rId2"/>
              </a:rPr>
              <a:t>Marketing resource site</a:t>
            </a:r>
            <a:r>
              <a:rPr lang="en-US" sz="1400" b="0" kern="100" dirty="0">
                <a:latin typeface="Trade Gothic LT Std"/>
                <a:ea typeface="Calibri" panose="020F0502020204030204" pitchFamily="34" charset="0"/>
                <a:cs typeface="Times New Roman"/>
              </a:rPr>
              <a:t>.</a:t>
            </a:r>
          </a:p>
        </p:txBody>
      </p:sp>
    </p:spTree>
    <p:extLst>
      <p:ext uri="{BB962C8B-B14F-4D97-AF65-F5344CB8AC3E}">
        <p14:creationId xmlns:p14="http://schemas.microsoft.com/office/powerpoint/2010/main" val="129954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4E07-5219-B67E-AED3-6B7A28943DFC}"/>
              </a:ext>
            </a:extLst>
          </p:cNvPr>
          <p:cNvSpPr>
            <a:spLocks noGrp="1"/>
          </p:cNvSpPr>
          <p:nvPr>
            <p:ph type="title"/>
          </p:nvPr>
        </p:nvSpPr>
        <p:spPr/>
        <p:txBody>
          <a:bodyPr/>
          <a:lstStyle/>
          <a:p>
            <a:r>
              <a:rPr lang="en-US"/>
              <a:t>Logos (University)</a:t>
            </a:r>
          </a:p>
        </p:txBody>
      </p:sp>
      <p:pic>
        <p:nvPicPr>
          <p:cNvPr id="8" name="Picture 7" descr="A picture containing black, darkness&#10;&#10;Description automatically generated">
            <a:extLst>
              <a:ext uri="{FF2B5EF4-FFF2-40B4-BE49-F238E27FC236}">
                <a16:creationId xmlns:a16="http://schemas.microsoft.com/office/drawing/2014/main" id="{6D3A23C9-E830-06D4-B113-405892316495}"/>
              </a:ext>
            </a:extLst>
          </p:cNvPr>
          <p:cNvPicPr>
            <a:picLocks noChangeAspect="1"/>
          </p:cNvPicPr>
          <p:nvPr/>
        </p:nvPicPr>
        <p:blipFill>
          <a:blip r:embed="rId2"/>
          <a:stretch>
            <a:fillRect/>
          </a:stretch>
        </p:blipFill>
        <p:spPr>
          <a:xfrm>
            <a:off x="836612" y="1690688"/>
            <a:ext cx="5309627" cy="1463043"/>
          </a:xfrm>
          <a:prstGeom prst="rect">
            <a:avLst/>
          </a:prstGeom>
        </p:spPr>
      </p:pic>
      <p:pic>
        <p:nvPicPr>
          <p:cNvPr id="10" name="Picture 9" descr="A picture containing logo, graphics, symbol, design&#10;&#10;Description automatically generated">
            <a:extLst>
              <a:ext uri="{FF2B5EF4-FFF2-40B4-BE49-F238E27FC236}">
                <a16:creationId xmlns:a16="http://schemas.microsoft.com/office/drawing/2014/main" id="{52F90382-7AF9-0DA4-82AC-4C5CE2D6932F}"/>
              </a:ext>
            </a:extLst>
          </p:cNvPr>
          <p:cNvPicPr>
            <a:picLocks noChangeAspect="1"/>
          </p:cNvPicPr>
          <p:nvPr/>
        </p:nvPicPr>
        <p:blipFill>
          <a:blip r:embed="rId3"/>
          <a:stretch>
            <a:fillRect/>
          </a:stretch>
        </p:blipFill>
        <p:spPr>
          <a:xfrm>
            <a:off x="6885421" y="1690687"/>
            <a:ext cx="5306579" cy="1463043"/>
          </a:xfrm>
          <a:prstGeom prst="rect">
            <a:avLst/>
          </a:prstGeom>
        </p:spPr>
      </p:pic>
      <p:grpSp>
        <p:nvGrpSpPr>
          <p:cNvPr id="14" name="Group 13">
            <a:extLst>
              <a:ext uri="{FF2B5EF4-FFF2-40B4-BE49-F238E27FC236}">
                <a16:creationId xmlns:a16="http://schemas.microsoft.com/office/drawing/2014/main" id="{A704CD87-F311-B5E4-0B4B-191E2E329B76}"/>
              </a:ext>
            </a:extLst>
          </p:cNvPr>
          <p:cNvGrpSpPr/>
          <p:nvPr/>
        </p:nvGrpSpPr>
        <p:grpSpPr>
          <a:xfrm>
            <a:off x="3444240" y="3704270"/>
            <a:ext cx="5303520" cy="1463040"/>
            <a:chOff x="789421" y="4131733"/>
            <a:chExt cx="5303520" cy="1463040"/>
          </a:xfrm>
        </p:grpSpPr>
        <p:sp>
          <p:nvSpPr>
            <p:cNvPr id="13" name="Rectangle 12">
              <a:extLst>
                <a:ext uri="{FF2B5EF4-FFF2-40B4-BE49-F238E27FC236}">
                  <a16:creationId xmlns:a16="http://schemas.microsoft.com/office/drawing/2014/main" id="{0485BB5D-5120-76E2-FD0D-83E32AE7C3F7}"/>
                </a:ext>
              </a:extLst>
            </p:cNvPr>
            <p:cNvSpPr/>
            <p:nvPr/>
          </p:nvSpPr>
          <p:spPr>
            <a:xfrm>
              <a:off x="789421" y="4131733"/>
              <a:ext cx="5303520" cy="1463040"/>
            </a:xfrm>
            <a:prstGeom prst="rect">
              <a:avLst/>
            </a:prstGeom>
            <a:solidFill>
              <a:srgbClr val="0070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font, text, graphics, logo&#10;&#10;Description automatically generated">
              <a:extLst>
                <a:ext uri="{FF2B5EF4-FFF2-40B4-BE49-F238E27FC236}">
                  <a16:creationId xmlns:a16="http://schemas.microsoft.com/office/drawing/2014/main" id="{1DD9FD07-B330-454F-A31D-CE638FD03A7C}"/>
                </a:ext>
              </a:extLst>
            </p:cNvPr>
            <p:cNvPicPr>
              <a:picLocks noChangeAspect="1"/>
            </p:cNvPicPr>
            <p:nvPr/>
          </p:nvPicPr>
          <p:blipFill>
            <a:blip r:embed="rId4"/>
            <a:stretch>
              <a:fillRect/>
            </a:stretch>
          </p:blipFill>
          <p:spPr>
            <a:xfrm>
              <a:off x="789421" y="4131733"/>
              <a:ext cx="5303520" cy="1462200"/>
            </a:xfrm>
            <a:prstGeom prst="rect">
              <a:avLst/>
            </a:prstGeom>
          </p:spPr>
        </p:pic>
      </p:grpSp>
    </p:spTree>
    <p:extLst>
      <p:ext uri="{BB962C8B-B14F-4D97-AF65-F5344CB8AC3E}">
        <p14:creationId xmlns:p14="http://schemas.microsoft.com/office/powerpoint/2010/main" val="139153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4E07-5219-B67E-AED3-6B7A28943DFC}"/>
              </a:ext>
            </a:extLst>
          </p:cNvPr>
          <p:cNvSpPr>
            <a:spLocks noGrp="1"/>
          </p:cNvSpPr>
          <p:nvPr>
            <p:ph type="title"/>
          </p:nvPr>
        </p:nvSpPr>
        <p:spPr/>
        <p:txBody>
          <a:bodyPr/>
          <a:lstStyle/>
          <a:p>
            <a:r>
              <a:rPr lang="en-US"/>
              <a:t>Logos (College of Undergraduate Studies)</a:t>
            </a:r>
          </a:p>
        </p:txBody>
      </p:sp>
      <p:pic>
        <p:nvPicPr>
          <p:cNvPr id="4" name="Picture 3" descr="A black text on a black background&#10;&#10;Description automatically generated with low confidence">
            <a:extLst>
              <a:ext uri="{FF2B5EF4-FFF2-40B4-BE49-F238E27FC236}">
                <a16:creationId xmlns:a16="http://schemas.microsoft.com/office/drawing/2014/main" id="{44CFFD35-73B3-31F3-646F-16203744FE67}"/>
              </a:ext>
            </a:extLst>
          </p:cNvPr>
          <p:cNvPicPr>
            <a:picLocks noChangeAspect="1"/>
          </p:cNvPicPr>
          <p:nvPr/>
        </p:nvPicPr>
        <p:blipFill>
          <a:blip r:embed="rId2"/>
          <a:stretch>
            <a:fillRect/>
          </a:stretch>
        </p:blipFill>
        <p:spPr>
          <a:xfrm>
            <a:off x="836612" y="1690688"/>
            <a:ext cx="5309627" cy="1463043"/>
          </a:xfrm>
          <a:prstGeom prst="rect">
            <a:avLst/>
          </a:prstGeom>
        </p:spPr>
      </p:pic>
      <p:pic>
        <p:nvPicPr>
          <p:cNvPr id="6" name="Picture 5" descr="A picture containing graphics, logo, symbol, design&#10;&#10;Description automatically generated">
            <a:extLst>
              <a:ext uri="{FF2B5EF4-FFF2-40B4-BE49-F238E27FC236}">
                <a16:creationId xmlns:a16="http://schemas.microsoft.com/office/drawing/2014/main" id="{E8CBF4FF-7014-2F31-A2D8-745FE3A0C5B3}"/>
              </a:ext>
            </a:extLst>
          </p:cNvPr>
          <p:cNvPicPr>
            <a:picLocks noChangeAspect="1"/>
          </p:cNvPicPr>
          <p:nvPr/>
        </p:nvPicPr>
        <p:blipFill>
          <a:blip r:embed="rId3"/>
          <a:stretch>
            <a:fillRect/>
          </a:stretch>
        </p:blipFill>
        <p:spPr>
          <a:xfrm>
            <a:off x="6885421" y="1690688"/>
            <a:ext cx="5306579" cy="1463043"/>
          </a:xfrm>
          <a:prstGeom prst="rect">
            <a:avLst/>
          </a:prstGeom>
        </p:spPr>
      </p:pic>
      <p:grpSp>
        <p:nvGrpSpPr>
          <p:cNvPr id="11" name="Group 10">
            <a:extLst>
              <a:ext uri="{FF2B5EF4-FFF2-40B4-BE49-F238E27FC236}">
                <a16:creationId xmlns:a16="http://schemas.microsoft.com/office/drawing/2014/main" id="{D19997C9-02D8-66F5-7FBF-5A468EB02655}"/>
              </a:ext>
            </a:extLst>
          </p:cNvPr>
          <p:cNvGrpSpPr/>
          <p:nvPr/>
        </p:nvGrpSpPr>
        <p:grpSpPr>
          <a:xfrm>
            <a:off x="3442710" y="3704269"/>
            <a:ext cx="5306579" cy="1463043"/>
            <a:chOff x="789421" y="4131733"/>
            <a:chExt cx="5306579" cy="1463043"/>
          </a:xfrm>
        </p:grpSpPr>
        <p:sp>
          <p:nvSpPr>
            <p:cNvPr id="13" name="Rectangle 12">
              <a:extLst>
                <a:ext uri="{FF2B5EF4-FFF2-40B4-BE49-F238E27FC236}">
                  <a16:creationId xmlns:a16="http://schemas.microsoft.com/office/drawing/2014/main" id="{0485BB5D-5120-76E2-FD0D-83E32AE7C3F7}"/>
                </a:ext>
              </a:extLst>
            </p:cNvPr>
            <p:cNvSpPr/>
            <p:nvPr/>
          </p:nvSpPr>
          <p:spPr>
            <a:xfrm>
              <a:off x="789421" y="4131733"/>
              <a:ext cx="5303520" cy="1463040"/>
            </a:xfrm>
            <a:prstGeom prst="rect">
              <a:avLst/>
            </a:prstGeom>
            <a:solidFill>
              <a:srgbClr val="0070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white text&#10;&#10;Description automatically generated with low confidence">
              <a:extLst>
                <a:ext uri="{FF2B5EF4-FFF2-40B4-BE49-F238E27FC236}">
                  <a16:creationId xmlns:a16="http://schemas.microsoft.com/office/drawing/2014/main" id="{C88AB726-50BB-755E-0552-0011FD68902B}"/>
                </a:ext>
              </a:extLst>
            </p:cNvPr>
            <p:cNvPicPr>
              <a:picLocks noChangeAspect="1"/>
            </p:cNvPicPr>
            <p:nvPr/>
          </p:nvPicPr>
          <p:blipFill>
            <a:blip r:embed="rId4"/>
            <a:stretch>
              <a:fillRect/>
            </a:stretch>
          </p:blipFill>
          <p:spPr>
            <a:xfrm>
              <a:off x="789421" y="4131733"/>
              <a:ext cx="5306579" cy="1463043"/>
            </a:xfrm>
            <a:prstGeom prst="rect">
              <a:avLst/>
            </a:prstGeom>
          </p:spPr>
        </p:pic>
      </p:grpSp>
    </p:spTree>
    <p:extLst>
      <p:ext uri="{BB962C8B-B14F-4D97-AF65-F5344CB8AC3E}">
        <p14:creationId xmlns:p14="http://schemas.microsoft.com/office/powerpoint/2010/main" val="3241904610"/>
      </p:ext>
    </p:extLst>
  </p:cSld>
  <p:clrMapOvr>
    <a:masterClrMapping/>
  </p:clrMapOvr>
</p:sld>
</file>

<file path=ppt/theme/theme1.xml><?xml version="1.0" encoding="utf-8"?>
<a:theme xmlns:a="http://schemas.openxmlformats.org/drawingml/2006/main" name="Office Theme">
  <a:themeElements>
    <a:clrScheme name="The Chicago School">
      <a:dk1>
        <a:srgbClr val="122343"/>
      </a:dk1>
      <a:lt1>
        <a:srgbClr val="FFFFFF"/>
      </a:lt1>
      <a:dk2>
        <a:srgbClr val="002F8D"/>
      </a:dk2>
      <a:lt2>
        <a:srgbClr val="E3E6E4"/>
      </a:lt2>
      <a:accent1>
        <a:srgbClr val="122343"/>
      </a:accent1>
      <a:accent2>
        <a:srgbClr val="D46A3A"/>
      </a:accent2>
      <a:accent3>
        <a:srgbClr val="A5A5A5"/>
      </a:accent3>
      <a:accent4>
        <a:srgbClr val="0070B2"/>
      </a:accent4>
      <a:accent5>
        <a:srgbClr val="F29945"/>
      </a:accent5>
      <a:accent6>
        <a:srgbClr val="FDD85D"/>
      </a:accent6>
      <a:hlink>
        <a:srgbClr val="0070B4"/>
      </a:hlink>
      <a:folHlink>
        <a:srgbClr val="F398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6dcdec1-874b-49d2-9ade-9d2703a02d8e" xsi:nil="true"/>
    <_ip_UnifiedCompliancePolicyProperties xmlns="http://schemas.microsoft.com/sharepoint/v3" xsi:nil="true"/>
    <lcf76f155ced4ddcb4097134ff3c332f xmlns="281803e9-c649-46a1-a1e1-2db7251e712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76C5FB981748488057B99B9DB80E63" ma:contentTypeVersion="15" ma:contentTypeDescription="Create a new document." ma:contentTypeScope="" ma:versionID="c6bf80791ddc212d66686de1b40dbbf5">
  <xsd:schema xmlns:xsd="http://www.w3.org/2001/XMLSchema" xmlns:xs="http://www.w3.org/2001/XMLSchema" xmlns:p="http://schemas.microsoft.com/office/2006/metadata/properties" xmlns:ns1="http://schemas.microsoft.com/sharepoint/v3" xmlns:ns2="281803e9-c649-46a1-a1e1-2db7251e7124" xmlns:ns3="46dcdec1-874b-49d2-9ade-9d2703a02d8e" targetNamespace="http://schemas.microsoft.com/office/2006/metadata/properties" ma:root="true" ma:fieldsID="7dbe5bfd84d725e11b4e7c1ee94e1a9d" ns1:_="" ns2:_="" ns3:_="">
    <xsd:import namespace="http://schemas.microsoft.com/sharepoint/v3"/>
    <xsd:import namespace="281803e9-c649-46a1-a1e1-2db7251e7124"/>
    <xsd:import namespace="46dcdec1-874b-49d2-9ade-9d2703a02d8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1803e9-c649-46a1-a1e1-2db7251e71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7164f63-ac24-44c5-9571-cabd26338ef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dcdec1-874b-49d2-9ade-9d2703a02d8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1ed8fd-1e1c-4ee1-926b-97cd7f1d08db}" ma:internalName="TaxCatchAll" ma:showField="CatchAllData" ma:web="46dcdec1-874b-49d2-9ade-9d2703a02d8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56DE88-364E-4FC5-9325-87CEC8AAF0E0}">
  <ds:schemaRefs>
    <ds:schemaRef ds:uri="http://schemas.microsoft.com/office/2006/metadata/properties"/>
    <ds:schemaRef ds:uri="http://schemas.microsoft.com/office/infopath/2007/PartnerControls"/>
    <ds:schemaRef ds:uri="http://schemas.microsoft.com/sharepoint/v3"/>
    <ds:schemaRef ds:uri="46dcdec1-874b-49d2-9ade-9d2703a02d8e"/>
    <ds:schemaRef ds:uri="281803e9-c649-46a1-a1e1-2db7251e7124"/>
  </ds:schemaRefs>
</ds:datastoreItem>
</file>

<file path=customXml/itemProps2.xml><?xml version="1.0" encoding="utf-8"?>
<ds:datastoreItem xmlns:ds="http://schemas.openxmlformats.org/officeDocument/2006/customXml" ds:itemID="{B5524AAE-5C25-4D9D-9445-443D595908C6}">
  <ds:schemaRefs>
    <ds:schemaRef ds:uri="http://schemas.microsoft.com/sharepoint/v3/contenttype/forms"/>
  </ds:schemaRefs>
</ds:datastoreItem>
</file>

<file path=customXml/itemProps3.xml><?xml version="1.0" encoding="utf-8"?>
<ds:datastoreItem xmlns:ds="http://schemas.openxmlformats.org/officeDocument/2006/customXml" ds:itemID="{47D744A9-2BCF-4808-B77D-4053B5C35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1803e9-c649-46a1-a1e1-2db7251e7124"/>
    <ds:schemaRef ds:uri="46dcdec1-874b-49d2-9ade-9d2703a02d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655</Words>
  <Application>Microsoft Macintosh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Georgia</vt:lpstr>
      <vt:lpstr>Trade Gothic LT Std</vt:lpstr>
      <vt:lpstr>Trade Gothic LT Std Bold</vt:lpstr>
      <vt:lpstr>Office Theme</vt:lpstr>
      <vt:lpstr>The Chicago School Brand Guidelines</vt:lpstr>
      <vt:lpstr>Core Messaging – Mission &amp; Vision  [DRAFT – pending formal approval]</vt:lpstr>
      <vt:lpstr>Core Messaging – Values</vt:lpstr>
      <vt:lpstr>Core Messaging – Approach</vt:lpstr>
      <vt:lpstr>Typography</vt:lpstr>
      <vt:lpstr>Colors</vt:lpstr>
      <vt:lpstr>Logos – General Guidance</vt:lpstr>
      <vt:lpstr>Logos (University)</vt:lpstr>
      <vt:lpstr>Logos (College of Undergraduate Studies)</vt:lpstr>
      <vt:lpstr>Logos (College of Graduate &amp; Professional Studies)</vt:lpstr>
      <vt:lpstr>Logos (College of Professional Psychology)</vt:lpstr>
      <vt:lpstr>Logos (IllinoisCOM)</vt:lpstr>
      <vt:lpstr>Naming Conventions</vt:lpstr>
      <vt:lpstr>Templates and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Tompkins</dc:creator>
  <cp:lastModifiedBy>Marcie Miller</cp:lastModifiedBy>
  <cp:revision>39</cp:revision>
  <dcterms:created xsi:type="dcterms:W3CDTF">2023-01-18T19:08:38Z</dcterms:created>
  <dcterms:modified xsi:type="dcterms:W3CDTF">2025-06-13T22:11:31Z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0x0101002476C5FB981748488057B99B9DB80E63</vt:lpwstr>
  </property>
</Properties>
</file>